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57" r:id="rId2"/>
    <p:sldId id="269" r:id="rId3"/>
    <p:sldId id="322" r:id="rId4"/>
    <p:sldId id="328" r:id="rId5"/>
    <p:sldId id="329" r:id="rId6"/>
    <p:sldId id="326" r:id="rId7"/>
    <p:sldId id="327" r:id="rId8"/>
    <p:sldId id="332" r:id="rId9"/>
    <p:sldId id="330" r:id="rId10"/>
    <p:sldId id="340" r:id="rId11"/>
    <p:sldId id="341" r:id="rId12"/>
    <p:sldId id="325" r:id="rId13"/>
    <p:sldId id="261" r:id="rId14"/>
    <p:sldId id="336" r:id="rId15"/>
    <p:sldId id="264" r:id="rId16"/>
    <p:sldId id="262" r:id="rId17"/>
    <p:sldId id="265" r:id="rId18"/>
    <p:sldId id="337" r:id="rId19"/>
    <p:sldId id="338" r:id="rId20"/>
    <p:sldId id="339" r:id="rId21"/>
    <p:sldId id="331" r:id="rId22"/>
    <p:sldId id="267" r:id="rId23"/>
    <p:sldId id="333" r:id="rId24"/>
    <p:sldId id="268" r:id="rId25"/>
    <p:sldId id="334" r:id="rId26"/>
    <p:sldId id="266" r:id="rId27"/>
    <p:sldId id="258" r:id="rId28"/>
    <p:sldId id="342" r:id="rId29"/>
    <p:sldId id="343" r:id="rId30"/>
    <p:sldId id="344" r:id="rId31"/>
    <p:sldId id="345" r:id="rId32"/>
    <p:sldId id="346" r:id="rId33"/>
    <p:sldId id="34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mish Robertson" initials="HR" lastIdx="2" clrIdx="0">
    <p:extLst>
      <p:ext uri="{19B8F6BF-5375-455C-9EA6-DF929625EA0E}">
        <p15:presenceInfo xmlns:p15="http://schemas.microsoft.com/office/powerpoint/2012/main" userId="S::hr0392@bristol.ac.uk::e3fb3286-6b56-4ae5-9277-fb077cb1c7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118FA5-551C-E449-BAC5-319D616C9D50}" v="22" dt="2018-11-19T00:03:38.6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04"/>
    <p:restoredTop sz="94595"/>
  </p:normalViewPr>
  <p:slideViewPr>
    <p:cSldViewPr snapToGrid="0" snapToObjects="1">
      <p:cViewPr varScale="1">
        <p:scale>
          <a:sx n="89" d="100"/>
          <a:sy n="89" d="100"/>
        </p:scale>
        <p:origin x="2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1-18T15:45:16.891" idx="1">
    <p:pos x="10" y="10"/>
    <p:text>Simplified the red section on how ibound is stored and xsection option</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1-18T16:02:41.444" idx="2">
    <p:pos x="10" y="10"/>
    <p:text>They should like this slide</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96A039-D578-DF4D-A900-098DCABB599C}" type="datetimeFigureOut">
              <a:rPr lang="en-US" smtClean="0"/>
              <a:t>11/19/18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E83B39-3E2B-CF47-9365-C6AF795C19E0}" type="slidenum">
              <a:rPr lang="en-US" smtClean="0"/>
              <a:t>‹#›</a:t>
            </a:fld>
            <a:endParaRPr lang="en-US"/>
          </a:p>
        </p:txBody>
      </p:sp>
    </p:spTree>
    <p:extLst>
      <p:ext uri="{BB962C8B-B14F-4D97-AF65-F5344CB8AC3E}">
        <p14:creationId xmlns:p14="http://schemas.microsoft.com/office/powerpoint/2010/main" val="1831810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638436-4C25-F64E-B794-49E4353D05C8}" type="datetimeFigureOut">
              <a:rPr lang="en-US" smtClean="0"/>
              <a:t>11/19/18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1B3F2-744D-0C40-A2F5-0711FEF944DA}" type="slidenum">
              <a:rPr lang="en-US" smtClean="0"/>
              <a:t>‹#›</a:t>
            </a:fld>
            <a:endParaRPr lang="en-US"/>
          </a:p>
        </p:txBody>
      </p:sp>
    </p:spTree>
    <p:extLst>
      <p:ext uri="{BB962C8B-B14F-4D97-AF65-F5344CB8AC3E}">
        <p14:creationId xmlns:p14="http://schemas.microsoft.com/office/powerpoint/2010/main" val="25919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9DB7E05-1E26-4EA1-8201-0C93B02E8B1D}" type="slidenum">
              <a:rPr lang="ar-SA" smtClean="0"/>
              <a:pPr/>
              <a:t>3</a:t>
            </a:fld>
            <a:endParaRPr lang="en-US"/>
          </a:p>
        </p:txBody>
      </p:sp>
    </p:spTree>
    <p:extLst>
      <p:ext uri="{BB962C8B-B14F-4D97-AF65-F5344CB8AC3E}">
        <p14:creationId xmlns:p14="http://schemas.microsoft.com/office/powerpoint/2010/main" val="330955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9DB7E05-1E26-4EA1-8201-0C93B02E8B1D}" type="slidenum">
              <a:rPr lang="ar-SA" smtClean="0"/>
              <a:pPr/>
              <a:t>4</a:t>
            </a:fld>
            <a:endParaRPr lang="en-US"/>
          </a:p>
        </p:txBody>
      </p:sp>
    </p:spTree>
    <p:extLst>
      <p:ext uri="{BB962C8B-B14F-4D97-AF65-F5344CB8AC3E}">
        <p14:creationId xmlns:p14="http://schemas.microsoft.com/office/powerpoint/2010/main" val="3360210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9DB7E05-1E26-4EA1-8201-0C93B02E8B1D}" type="slidenum">
              <a:rPr lang="ar-SA" smtClean="0"/>
              <a:pPr/>
              <a:t>5</a:t>
            </a:fld>
            <a:endParaRPr lang="en-US"/>
          </a:p>
        </p:txBody>
      </p:sp>
    </p:spTree>
    <p:extLst>
      <p:ext uri="{BB962C8B-B14F-4D97-AF65-F5344CB8AC3E}">
        <p14:creationId xmlns:p14="http://schemas.microsoft.com/office/powerpoint/2010/main" val="121398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1C7B20-4139-144C-B0BC-A985B5D2215A}" type="datetimeFigureOut">
              <a:rPr lang="en-US" smtClean="0"/>
              <a:t>11/19/18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8FA3BC-20B5-484D-88B8-B5987431D17C}" type="slidenum">
              <a:rPr lang="en-US" smtClean="0"/>
              <a:t>‹#›</a:t>
            </a:fld>
            <a:endParaRPr lang="en-US"/>
          </a:p>
        </p:txBody>
      </p:sp>
    </p:spTree>
    <p:extLst>
      <p:ext uri="{BB962C8B-B14F-4D97-AF65-F5344CB8AC3E}">
        <p14:creationId xmlns:p14="http://schemas.microsoft.com/office/powerpoint/2010/main" val="376813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1C7B20-4139-144C-B0BC-A985B5D2215A}" type="datetimeFigureOut">
              <a:rPr lang="en-US" smtClean="0"/>
              <a:t>11/19/18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8FA3BC-20B5-484D-88B8-B5987431D17C}" type="slidenum">
              <a:rPr lang="en-US" smtClean="0"/>
              <a:t>‹#›</a:t>
            </a:fld>
            <a:endParaRPr lang="en-US"/>
          </a:p>
        </p:txBody>
      </p:sp>
    </p:spTree>
    <p:extLst>
      <p:ext uri="{BB962C8B-B14F-4D97-AF65-F5344CB8AC3E}">
        <p14:creationId xmlns:p14="http://schemas.microsoft.com/office/powerpoint/2010/main" val="226924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1C7B20-4139-144C-B0BC-A985B5D2215A}" type="datetimeFigureOut">
              <a:rPr lang="en-US" smtClean="0"/>
              <a:t>11/19/18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8FA3BC-20B5-484D-88B8-B5987431D17C}" type="slidenum">
              <a:rPr lang="en-US" smtClean="0"/>
              <a:t>‹#›</a:t>
            </a:fld>
            <a:endParaRPr lang="en-US"/>
          </a:p>
        </p:txBody>
      </p:sp>
    </p:spTree>
    <p:extLst>
      <p:ext uri="{BB962C8B-B14F-4D97-AF65-F5344CB8AC3E}">
        <p14:creationId xmlns:p14="http://schemas.microsoft.com/office/powerpoint/2010/main" val="2134547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5225"/>
            <a:ext cx="2844800" cy="476250"/>
          </a:xfrm>
        </p:spPr>
        <p:txBody>
          <a:bodyPr/>
          <a:lstStyle>
            <a:lvl1pPr>
              <a:defRPr/>
            </a:lvl1pPr>
          </a:lstStyle>
          <a:p>
            <a:endParaRPr lang="en-US"/>
          </a:p>
        </p:txBody>
      </p:sp>
      <p:sp>
        <p:nvSpPr>
          <p:cNvPr id="6" name="Footer Placeholder 5"/>
          <p:cNvSpPr>
            <a:spLocks noGrp="1"/>
          </p:cNvSpPr>
          <p:nvPr>
            <p:ph type="ftr" sz="quarter" idx="11"/>
          </p:nvPr>
        </p:nvSpPr>
        <p:spPr>
          <a:xfrm>
            <a:off x="4165600" y="6245225"/>
            <a:ext cx="38608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8737600" y="6245225"/>
            <a:ext cx="2844800" cy="476250"/>
          </a:xfrm>
        </p:spPr>
        <p:txBody>
          <a:bodyPr/>
          <a:lstStyle>
            <a:lvl1pPr>
              <a:defRPr/>
            </a:lvl1pPr>
          </a:lstStyle>
          <a:p>
            <a:fld id="{0105D6A4-E59F-43BF-B557-FFE8D05729CC}" type="slidenum">
              <a:rPr lang="ar-SA"/>
              <a:pPr/>
              <a:t>‹#›</a:t>
            </a:fld>
            <a:endParaRPr lang="en-US"/>
          </a:p>
        </p:txBody>
      </p:sp>
    </p:spTree>
    <p:extLst>
      <p:ext uri="{BB962C8B-B14F-4D97-AF65-F5344CB8AC3E}">
        <p14:creationId xmlns:p14="http://schemas.microsoft.com/office/powerpoint/2010/main" val="2765402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1C7B20-4139-144C-B0BC-A985B5D2215A}" type="datetimeFigureOut">
              <a:rPr lang="en-US" smtClean="0"/>
              <a:t>11/19/18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8FA3BC-20B5-484D-88B8-B5987431D17C}" type="slidenum">
              <a:rPr lang="en-US" smtClean="0"/>
              <a:t>‹#›</a:t>
            </a:fld>
            <a:endParaRPr lang="en-US"/>
          </a:p>
        </p:txBody>
      </p:sp>
    </p:spTree>
    <p:extLst>
      <p:ext uri="{BB962C8B-B14F-4D97-AF65-F5344CB8AC3E}">
        <p14:creationId xmlns:p14="http://schemas.microsoft.com/office/powerpoint/2010/main" val="168412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1C7B20-4139-144C-B0BC-A985B5D2215A}" type="datetimeFigureOut">
              <a:rPr lang="en-US" smtClean="0"/>
              <a:t>11/19/18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8FA3BC-20B5-484D-88B8-B5987431D17C}" type="slidenum">
              <a:rPr lang="en-US" smtClean="0"/>
              <a:t>‹#›</a:t>
            </a:fld>
            <a:endParaRPr lang="en-US"/>
          </a:p>
        </p:txBody>
      </p:sp>
    </p:spTree>
    <p:extLst>
      <p:ext uri="{BB962C8B-B14F-4D97-AF65-F5344CB8AC3E}">
        <p14:creationId xmlns:p14="http://schemas.microsoft.com/office/powerpoint/2010/main" val="128163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1C7B20-4139-144C-B0BC-A985B5D2215A}" type="datetimeFigureOut">
              <a:rPr lang="en-US" smtClean="0"/>
              <a:t>11/19/18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8FA3BC-20B5-484D-88B8-B5987431D17C}" type="slidenum">
              <a:rPr lang="en-US" smtClean="0"/>
              <a:t>‹#›</a:t>
            </a:fld>
            <a:endParaRPr lang="en-US"/>
          </a:p>
        </p:txBody>
      </p:sp>
    </p:spTree>
    <p:extLst>
      <p:ext uri="{BB962C8B-B14F-4D97-AF65-F5344CB8AC3E}">
        <p14:creationId xmlns:p14="http://schemas.microsoft.com/office/powerpoint/2010/main" val="117644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1C7B20-4139-144C-B0BC-A985B5D2215A}" type="datetimeFigureOut">
              <a:rPr lang="en-US" smtClean="0"/>
              <a:t>11/19/18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8FA3BC-20B5-484D-88B8-B5987431D17C}" type="slidenum">
              <a:rPr lang="en-US" smtClean="0"/>
              <a:t>‹#›</a:t>
            </a:fld>
            <a:endParaRPr lang="en-US"/>
          </a:p>
        </p:txBody>
      </p:sp>
    </p:spTree>
    <p:extLst>
      <p:ext uri="{BB962C8B-B14F-4D97-AF65-F5344CB8AC3E}">
        <p14:creationId xmlns:p14="http://schemas.microsoft.com/office/powerpoint/2010/main" val="1572458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1C7B20-4139-144C-B0BC-A985B5D2215A}" type="datetimeFigureOut">
              <a:rPr lang="en-US" smtClean="0"/>
              <a:t>11/19/18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8FA3BC-20B5-484D-88B8-B5987431D17C}" type="slidenum">
              <a:rPr lang="en-US" smtClean="0"/>
              <a:t>‹#›</a:t>
            </a:fld>
            <a:endParaRPr lang="en-US"/>
          </a:p>
        </p:txBody>
      </p:sp>
    </p:spTree>
    <p:extLst>
      <p:ext uri="{BB962C8B-B14F-4D97-AF65-F5344CB8AC3E}">
        <p14:creationId xmlns:p14="http://schemas.microsoft.com/office/powerpoint/2010/main" val="1382720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1C7B20-4139-144C-B0BC-A985B5D2215A}" type="datetimeFigureOut">
              <a:rPr lang="en-US" smtClean="0"/>
              <a:t>11/19/18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8FA3BC-20B5-484D-88B8-B5987431D17C}" type="slidenum">
              <a:rPr lang="en-US" smtClean="0"/>
              <a:t>‹#›</a:t>
            </a:fld>
            <a:endParaRPr lang="en-US"/>
          </a:p>
        </p:txBody>
      </p:sp>
    </p:spTree>
    <p:extLst>
      <p:ext uri="{BB962C8B-B14F-4D97-AF65-F5344CB8AC3E}">
        <p14:creationId xmlns:p14="http://schemas.microsoft.com/office/powerpoint/2010/main" val="1458075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1C7B20-4139-144C-B0BC-A985B5D2215A}" type="datetimeFigureOut">
              <a:rPr lang="en-US" smtClean="0"/>
              <a:t>11/19/18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8FA3BC-20B5-484D-88B8-B5987431D17C}" type="slidenum">
              <a:rPr lang="en-US" smtClean="0"/>
              <a:t>‹#›</a:t>
            </a:fld>
            <a:endParaRPr lang="en-US"/>
          </a:p>
        </p:txBody>
      </p:sp>
    </p:spTree>
    <p:extLst>
      <p:ext uri="{BB962C8B-B14F-4D97-AF65-F5344CB8AC3E}">
        <p14:creationId xmlns:p14="http://schemas.microsoft.com/office/powerpoint/2010/main" val="942461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1C7B20-4139-144C-B0BC-A985B5D2215A}" type="datetimeFigureOut">
              <a:rPr lang="en-US" smtClean="0"/>
              <a:t>11/19/18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8FA3BC-20B5-484D-88B8-B5987431D17C}" type="slidenum">
              <a:rPr lang="en-US" smtClean="0"/>
              <a:t>‹#›</a:t>
            </a:fld>
            <a:endParaRPr lang="en-US"/>
          </a:p>
        </p:txBody>
      </p:sp>
    </p:spTree>
    <p:extLst>
      <p:ext uri="{BB962C8B-B14F-4D97-AF65-F5344CB8AC3E}">
        <p14:creationId xmlns:p14="http://schemas.microsoft.com/office/powerpoint/2010/main" val="106193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C7B20-4139-144C-B0BC-A985B5D2215A}" type="datetimeFigureOut">
              <a:rPr lang="en-US" smtClean="0"/>
              <a:t>11/19/18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8FA3BC-20B5-484D-88B8-B5987431D17C}" type="slidenum">
              <a:rPr lang="en-US" smtClean="0"/>
              <a:t>‹#›</a:t>
            </a:fld>
            <a:endParaRPr lang="en-US"/>
          </a:p>
        </p:txBody>
      </p:sp>
    </p:spTree>
    <p:extLst>
      <p:ext uri="{BB962C8B-B14F-4D97-AF65-F5344CB8AC3E}">
        <p14:creationId xmlns:p14="http://schemas.microsoft.com/office/powerpoint/2010/main" val="1294109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392589"/>
          </a:xfrm>
        </p:spPr>
        <p:txBody>
          <a:bodyPr>
            <a:normAutofit/>
          </a:bodyPr>
          <a:lstStyle/>
          <a:p>
            <a:r>
              <a:rPr lang="en-US" dirty="0"/>
              <a:t>Introduction to </a:t>
            </a:r>
            <a:r>
              <a:rPr lang="en-US" dirty="0" err="1"/>
              <a:t>FloPy</a:t>
            </a:r>
            <a:r>
              <a:rPr lang="en-US" dirty="0"/>
              <a:t> Practical Week 8</a:t>
            </a:r>
            <a:br>
              <a:rPr lang="en-US" dirty="0"/>
            </a:br>
            <a:br>
              <a:rPr lang="en-US" dirty="0"/>
            </a:br>
            <a:r>
              <a:rPr lang="en-US" dirty="0"/>
              <a:t>    Structure</a:t>
            </a:r>
          </a:p>
        </p:txBody>
      </p:sp>
      <p:sp>
        <p:nvSpPr>
          <p:cNvPr id="3" name="Content Placeholder 2"/>
          <p:cNvSpPr>
            <a:spLocks noGrp="1"/>
          </p:cNvSpPr>
          <p:nvPr>
            <p:ph idx="1"/>
          </p:nvPr>
        </p:nvSpPr>
        <p:spPr>
          <a:xfrm>
            <a:off x="1462314" y="2638425"/>
            <a:ext cx="10515600" cy="4351338"/>
          </a:xfrm>
        </p:spPr>
        <p:txBody>
          <a:bodyPr/>
          <a:lstStyle/>
          <a:p>
            <a:r>
              <a:rPr lang="en-US" dirty="0"/>
              <a:t>Feedback from previous practical</a:t>
            </a:r>
          </a:p>
          <a:p>
            <a:r>
              <a:rPr lang="en-US" dirty="0"/>
              <a:t>Live code demo (Joseph)</a:t>
            </a:r>
          </a:p>
          <a:p>
            <a:r>
              <a:rPr lang="en-US" dirty="0"/>
              <a:t>Introduction to Tasks A and B - </a:t>
            </a:r>
            <a:r>
              <a:rPr lang="en-US" dirty="0" err="1"/>
              <a:t>Practicals</a:t>
            </a:r>
            <a:r>
              <a:rPr lang="en-US" dirty="0"/>
              <a:t> in weeks 8, 10 and 11</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41166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C006F977-A806-7B49-B19C-0268F043C99F}"/>
              </a:ext>
            </a:extLst>
          </p:cNvPr>
          <p:cNvGrpSpPr/>
          <p:nvPr/>
        </p:nvGrpSpPr>
        <p:grpSpPr>
          <a:xfrm>
            <a:off x="3886200" y="0"/>
            <a:ext cx="8305800" cy="6858000"/>
            <a:chOff x="0" y="0"/>
            <a:chExt cx="11721738" cy="10149841"/>
          </a:xfrm>
        </p:grpSpPr>
        <p:pic>
          <p:nvPicPr>
            <p:cNvPr id="7" name="Picture 6">
              <a:extLst>
                <a:ext uri="{FF2B5EF4-FFF2-40B4-BE49-F238E27FC236}">
                  <a16:creationId xmlns:a16="http://schemas.microsoft.com/office/drawing/2014/main" id="{E9AE3B93-E79D-1C42-98E3-749D05AF4034}"/>
                </a:ext>
              </a:extLst>
            </p:cNvPr>
            <p:cNvPicPr>
              <a:picLocks noChangeAspect="1"/>
            </p:cNvPicPr>
            <p:nvPr/>
          </p:nvPicPr>
          <p:blipFill rotWithShape="1">
            <a:blip r:embed="rId2"/>
            <a:srcRect l="15873" t="4822" r="13650" b="5178"/>
            <a:stretch/>
          </p:blipFill>
          <p:spPr>
            <a:xfrm>
              <a:off x="7855133" y="6720841"/>
              <a:ext cx="3866605" cy="3291842"/>
            </a:xfrm>
            <a:prstGeom prst="rect">
              <a:avLst/>
            </a:prstGeom>
          </p:spPr>
        </p:pic>
        <p:pic>
          <p:nvPicPr>
            <p:cNvPr id="9" name="Picture 8">
              <a:extLst>
                <a:ext uri="{FF2B5EF4-FFF2-40B4-BE49-F238E27FC236}">
                  <a16:creationId xmlns:a16="http://schemas.microsoft.com/office/drawing/2014/main" id="{4530B39E-A3CD-0648-B946-E7148084E133}"/>
                </a:ext>
              </a:extLst>
            </p:cNvPr>
            <p:cNvPicPr>
              <a:picLocks noChangeAspect="1"/>
            </p:cNvPicPr>
            <p:nvPr/>
          </p:nvPicPr>
          <p:blipFill rotWithShape="1">
            <a:blip r:embed="rId3"/>
            <a:srcRect l="14285" t="6309" r="11826" b="5298"/>
            <a:stretch/>
          </p:blipFill>
          <p:spPr>
            <a:xfrm>
              <a:off x="3901440" y="6825347"/>
              <a:ext cx="4053840" cy="3233058"/>
            </a:xfrm>
            <a:prstGeom prst="rect">
              <a:avLst/>
            </a:prstGeom>
          </p:spPr>
        </p:pic>
        <p:pic>
          <p:nvPicPr>
            <p:cNvPr id="11" name="Picture 10">
              <a:extLst>
                <a:ext uri="{FF2B5EF4-FFF2-40B4-BE49-F238E27FC236}">
                  <a16:creationId xmlns:a16="http://schemas.microsoft.com/office/drawing/2014/main" id="{4B64B435-B5D7-204C-9810-412D40658F56}"/>
                </a:ext>
              </a:extLst>
            </p:cNvPr>
            <p:cNvPicPr>
              <a:picLocks noChangeAspect="1"/>
            </p:cNvPicPr>
            <p:nvPr/>
          </p:nvPicPr>
          <p:blipFill rotWithShape="1">
            <a:blip r:embed="rId4"/>
            <a:srcRect l="17341" t="6036" r="12182" b="3964"/>
            <a:stretch/>
          </p:blipFill>
          <p:spPr>
            <a:xfrm>
              <a:off x="134982" y="6858000"/>
              <a:ext cx="3866605" cy="3291841"/>
            </a:xfrm>
            <a:prstGeom prst="rect">
              <a:avLst/>
            </a:prstGeom>
          </p:spPr>
        </p:pic>
        <p:pic>
          <p:nvPicPr>
            <p:cNvPr id="13" name="Picture 12">
              <a:extLst>
                <a:ext uri="{FF2B5EF4-FFF2-40B4-BE49-F238E27FC236}">
                  <a16:creationId xmlns:a16="http://schemas.microsoft.com/office/drawing/2014/main" id="{47C20137-C32A-AB41-B3BB-E88F2ED1FE00}"/>
                </a:ext>
              </a:extLst>
            </p:cNvPr>
            <p:cNvPicPr>
              <a:picLocks noChangeAspect="1"/>
            </p:cNvPicPr>
            <p:nvPr/>
          </p:nvPicPr>
          <p:blipFill rotWithShape="1">
            <a:blip r:embed="rId5"/>
            <a:srcRect l="13095" t="5536" r="13017" b="6071"/>
            <a:stretch/>
          </p:blipFill>
          <p:spPr>
            <a:xfrm>
              <a:off x="7554686" y="3546567"/>
              <a:ext cx="4053840" cy="3233058"/>
            </a:xfrm>
            <a:prstGeom prst="rect">
              <a:avLst/>
            </a:prstGeom>
          </p:spPr>
        </p:pic>
        <p:pic>
          <p:nvPicPr>
            <p:cNvPr id="15" name="Picture 14">
              <a:extLst>
                <a:ext uri="{FF2B5EF4-FFF2-40B4-BE49-F238E27FC236}">
                  <a16:creationId xmlns:a16="http://schemas.microsoft.com/office/drawing/2014/main" id="{55520117-73FA-4749-92A9-BD9723216B76}"/>
                </a:ext>
              </a:extLst>
            </p:cNvPr>
            <p:cNvPicPr>
              <a:picLocks noChangeAspect="1"/>
            </p:cNvPicPr>
            <p:nvPr/>
          </p:nvPicPr>
          <p:blipFill rotWithShape="1">
            <a:blip r:embed="rId6"/>
            <a:srcRect l="16746" t="3750" r="13730" b="6250"/>
            <a:stretch/>
          </p:blipFill>
          <p:spPr>
            <a:xfrm>
              <a:off x="3923211" y="3429000"/>
              <a:ext cx="3814355" cy="3291841"/>
            </a:xfrm>
            <a:prstGeom prst="rect">
              <a:avLst/>
            </a:prstGeom>
          </p:spPr>
        </p:pic>
        <p:pic>
          <p:nvPicPr>
            <p:cNvPr id="17" name="Picture 16">
              <a:extLst>
                <a:ext uri="{FF2B5EF4-FFF2-40B4-BE49-F238E27FC236}">
                  <a16:creationId xmlns:a16="http://schemas.microsoft.com/office/drawing/2014/main" id="{316C95BE-3B8B-B54B-A51A-37B46B19B9DE}"/>
                </a:ext>
              </a:extLst>
            </p:cNvPr>
            <p:cNvPicPr>
              <a:picLocks noChangeAspect="1"/>
            </p:cNvPicPr>
            <p:nvPr/>
          </p:nvPicPr>
          <p:blipFill rotWithShape="1">
            <a:blip r:embed="rId7"/>
            <a:srcRect l="16508" t="5893" r="13968" b="4107"/>
            <a:stretch/>
          </p:blipFill>
          <p:spPr>
            <a:xfrm>
              <a:off x="39188" y="3566159"/>
              <a:ext cx="3814355" cy="3291841"/>
            </a:xfrm>
            <a:prstGeom prst="rect">
              <a:avLst/>
            </a:prstGeom>
          </p:spPr>
        </p:pic>
        <p:pic>
          <p:nvPicPr>
            <p:cNvPr id="19" name="Picture 18">
              <a:extLst>
                <a:ext uri="{FF2B5EF4-FFF2-40B4-BE49-F238E27FC236}">
                  <a16:creationId xmlns:a16="http://schemas.microsoft.com/office/drawing/2014/main" id="{02B61DEE-70B1-364B-A464-9A0EC38AF6CD}"/>
                </a:ext>
              </a:extLst>
            </p:cNvPr>
            <p:cNvPicPr>
              <a:picLocks noChangeAspect="1"/>
            </p:cNvPicPr>
            <p:nvPr/>
          </p:nvPicPr>
          <p:blipFill rotWithShape="1">
            <a:blip r:embed="rId8"/>
            <a:srcRect l="15317" t="6250" r="12540" b="5357"/>
            <a:stretch/>
          </p:blipFill>
          <p:spPr>
            <a:xfrm>
              <a:off x="7602583" y="0"/>
              <a:ext cx="3958046" cy="3233058"/>
            </a:xfrm>
            <a:prstGeom prst="rect">
              <a:avLst/>
            </a:prstGeom>
          </p:spPr>
        </p:pic>
        <p:pic>
          <p:nvPicPr>
            <p:cNvPr id="21" name="Picture 20">
              <a:extLst>
                <a:ext uri="{FF2B5EF4-FFF2-40B4-BE49-F238E27FC236}">
                  <a16:creationId xmlns:a16="http://schemas.microsoft.com/office/drawing/2014/main" id="{460A330C-65C1-454C-9D8C-544963DB5DD9}"/>
                </a:ext>
              </a:extLst>
            </p:cNvPr>
            <p:cNvPicPr>
              <a:picLocks noChangeAspect="1"/>
            </p:cNvPicPr>
            <p:nvPr/>
          </p:nvPicPr>
          <p:blipFill rotWithShape="1">
            <a:blip r:embed="rId9"/>
            <a:srcRect l="17699" t="6250" r="12063" b="5357"/>
            <a:stretch/>
          </p:blipFill>
          <p:spPr>
            <a:xfrm>
              <a:off x="3853543" y="0"/>
              <a:ext cx="3853543" cy="3233058"/>
            </a:xfrm>
            <a:prstGeom prst="rect">
              <a:avLst/>
            </a:prstGeom>
          </p:spPr>
        </p:pic>
        <p:pic>
          <p:nvPicPr>
            <p:cNvPr id="23" name="Picture 22">
              <a:extLst>
                <a:ext uri="{FF2B5EF4-FFF2-40B4-BE49-F238E27FC236}">
                  <a16:creationId xmlns:a16="http://schemas.microsoft.com/office/drawing/2014/main" id="{2D770F10-488C-2049-9DCB-6505AF48AE6B}"/>
                </a:ext>
              </a:extLst>
            </p:cNvPr>
            <p:cNvPicPr>
              <a:picLocks noChangeAspect="1"/>
            </p:cNvPicPr>
            <p:nvPr/>
          </p:nvPicPr>
          <p:blipFill rotWithShape="1">
            <a:blip r:embed="rId10"/>
            <a:srcRect l="17143" t="5357" r="12619" b="6250"/>
            <a:stretch/>
          </p:blipFill>
          <p:spPr>
            <a:xfrm>
              <a:off x="0" y="0"/>
              <a:ext cx="3853543" cy="3233058"/>
            </a:xfrm>
            <a:prstGeom prst="rect">
              <a:avLst/>
            </a:prstGeom>
          </p:spPr>
        </p:pic>
      </p:grpSp>
      <p:sp>
        <p:nvSpPr>
          <p:cNvPr id="26" name="TextBox 25">
            <a:extLst>
              <a:ext uri="{FF2B5EF4-FFF2-40B4-BE49-F238E27FC236}">
                <a16:creationId xmlns:a16="http://schemas.microsoft.com/office/drawing/2014/main" id="{5A4F366D-7555-9640-8DB0-0AFA03AE7B15}"/>
              </a:ext>
            </a:extLst>
          </p:cNvPr>
          <p:cNvSpPr txBox="1"/>
          <p:nvPr/>
        </p:nvSpPr>
        <p:spPr>
          <a:xfrm>
            <a:off x="114159" y="194872"/>
            <a:ext cx="3138707" cy="2308324"/>
          </a:xfrm>
          <a:prstGeom prst="rect">
            <a:avLst/>
          </a:prstGeom>
          <a:noFill/>
        </p:spPr>
        <p:txBody>
          <a:bodyPr wrap="square" rtlCol="0">
            <a:spAutoFit/>
          </a:bodyPr>
          <a:lstStyle/>
          <a:p>
            <a:r>
              <a:rPr lang="en-US" dirty="0"/>
              <a:t>Expansion of the cone of depression during stress period 3. </a:t>
            </a:r>
          </a:p>
          <a:p>
            <a:endParaRPr lang="en-US" dirty="0"/>
          </a:p>
          <a:p>
            <a:r>
              <a:rPr lang="en-US" dirty="0"/>
              <a:t>Modifications to code to display this plot on next page. </a:t>
            </a:r>
          </a:p>
          <a:p>
            <a:endParaRPr lang="en-US" dirty="0"/>
          </a:p>
          <a:p>
            <a:endParaRPr lang="en-US" dirty="0"/>
          </a:p>
        </p:txBody>
      </p:sp>
    </p:spTree>
    <p:extLst>
      <p:ext uri="{BB962C8B-B14F-4D97-AF65-F5344CB8AC3E}">
        <p14:creationId xmlns:p14="http://schemas.microsoft.com/office/powerpoint/2010/main" val="2350365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Point Star 5">
            <a:extLst>
              <a:ext uri="{FF2B5EF4-FFF2-40B4-BE49-F238E27FC236}">
                <a16:creationId xmlns:a16="http://schemas.microsoft.com/office/drawing/2014/main" id="{B200EC65-7054-F747-8DB6-6170F4830EE2}"/>
              </a:ext>
            </a:extLst>
          </p:cNvPr>
          <p:cNvSpPr/>
          <p:nvPr/>
        </p:nvSpPr>
        <p:spPr>
          <a:xfrm>
            <a:off x="29986" y="316478"/>
            <a:ext cx="268588" cy="29270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8666DDA-315A-A841-A3C3-E98E028DFDDD}"/>
              </a:ext>
            </a:extLst>
          </p:cNvPr>
          <p:cNvPicPr>
            <a:picLocks noChangeAspect="1"/>
          </p:cNvPicPr>
          <p:nvPr/>
        </p:nvPicPr>
        <p:blipFill>
          <a:blip r:embed="rId2"/>
          <a:stretch>
            <a:fillRect/>
          </a:stretch>
        </p:blipFill>
        <p:spPr>
          <a:xfrm>
            <a:off x="329788" y="169398"/>
            <a:ext cx="11497451" cy="6271904"/>
          </a:xfrm>
          <a:prstGeom prst="rect">
            <a:avLst/>
          </a:prstGeom>
        </p:spPr>
      </p:pic>
      <p:sp>
        <p:nvSpPr>
          <p:cNvPr id="7" name="5-Point Star 6">
            <a:extLst>
              <a:ext uri="{FF2B5EF4-FFF2-40B4-BE49-F238E27FC236}">
                <a16:creationId xmlns:a16="http://schemas.microsoft.com/office/drawing/2014/main" id="{60B6852D-7EF2-A24E-9A84-D5CE63E9C50F}"/>
              </a:ext>
            </a:extLst>
          </p:cNvPr>
          <p:cNvSpPr/>
          <p:nvPr/>
        </p:nvSpPr>
        <p:spPr>
          <a:xfrm>
            <a:off x="407238" y="3039255"/>
            <a:ext cx="268588" cy="26609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a:extLst>
              <a:ext uri="{FF2B5EF4-FFF2-40B4-BE49-F238E27FC236}">
                <a16:creationId xmlns:a16="http://schemas.microsoft.com/office/drawing/2014/main" id="{94A8E1A5-8578-634B-B94F-2A9487C4EB92}"/>
              </a:ext>
            </a:extLst>
          </p:cNvPr>
          <p:cNvSpPr/>
          <p:nvPr/>
        </p:nvSpPr>
        <p:spPr>
          <a:xfrm>
            <a:off x="407238" y="5710003"/>
            <a:ext cx="268588" cy="26609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454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93C5DC-A338-3E4E-A2A6-46AC8C3699DB}"/>
              </a:ext>
            </a:extLst>
          </p:cNvPr>
          <p:cNvSpPr>
            <a:spLocks noGrp="1"/>
          </p:cNvSpPr>
          <p:nvPr>
            <p:ph idx="1"/>
          </p:nvPr>
        </p:nvSpPr>
        <p:spPr>
          <a:xfrm>
            <a:off x="820270" y="151946"/>
            <a:ext cx="11138647" cy="6492875"/>
          </a:xfrm>
        </p:spPr>
        <p:txBody>
          <a:bodyPr>
            <a:normAutofit/>
          </a:bodyPr>
          <a:lstStyle/>
          <a:p>
            <a:pPr marL="0" indent="0">
              <a:buNone/>
            </a:pPr>
            <a:r>
              <a:rPr lang="en-GB" sz="3200" dirty="0"/>
              <a:t>Injection Rate</a:t>
            </a:r>
          </a:p>
          <a:p>
            <a:pPr marL="0" indent="0">
              <a:buNone/>
            </a:pPr>
            <a:endParaRPr lang="en-GB" sz="1600" dirty="0"/>
          </a:p>
          <a:p>
            <a:pPr marL="0" indent="0">
              <a:buNone/>
            </a:pPr>
            <a:r>
              <a:rPr lang="en-GB" sz="2400" dirty="0"/>
              <a:t>We were slightly vague in simply telling you </a:t>
            </a:r>
            <a:r>
              <a:rPr lang="en-GB" sz="2400" dirty="0" err="1"/>
              <a:t>to‘vary</a:t>
            </a:r>
            <a:r>
              <a:rPr lang="en-GB" sz="2400" dirty="0"/>
              <a:t> pumping rate’ </a:t>
            </a:r>
          </a:p>
          <a:p>
            <a:pPr marL="0" indent="0">
              <a:buNone/>
            </a:pPr>
            <a:r>
              <a:rPr lang="en-GB" sz="2400" dirty="0"/>
              <a:t>To be explicit you need to </a:t>
            </a:r>
            <a:r>
              <a:rPr lang="en-GB" sz="2400" dirty="0">
                <a:solidFill>
                  <a:srgbClr val="FF0000"/>
                </a:solidFill>
              </a:rPr>
              <a:t>specify a negative injection rate if you are extracting groundwater</a:t>
            </a:r>
            <a:r>
              <a:rPr lang="en-GB" sz="2400" dirty="0"/>
              <a:t>. </a:t>
            </a:r>
          </a:p>
          <a:p>
            <a:pPr marL="0" indent="0">
              <a:buNone/>
            </a:pPr>
            <a:br>
              <a:rPr lang="en-GB" sz="2400" dirty="0"/>
            </a:br>
            <a:endParaRPr lang="en-GB" sz="2400" dirty="0"/>
          </a:p>
          <a:p>
            <a:endParaRPr lang="en-US" sz="1200" dirty="0"/>
          </a:p>
        </p:txBody>
      </p:sp>
      <p:pic>
        <p:nvPicPr>
          <p:cNvPr id="2" name="Picture 1">
            <a:extLst>
              <a:ext uri="{FF2B5EF4-FFF2-40B4-BE49-F238E27FC236}">
                <a16:creationId xmlns:a16="http://schemas.microsoft.com/office/drawing/2014/main" id="{B21CC82E-776B-8A47-A3B0-B41B5A33E7F8}"/>
              </a:ext>
            </a:extLst>
          </p:cNvPr>
          <p:cNvPicPr>
            <a:picLocks noChangeAspect="1"/>
          </p:cNvPicPr>
          <p:nvPr/>
        </p:nvPicPr>
        <p:blipFill>
          <a:blip r:embed="rId2"/>
          <a:stretch>
            <a:fillRect/>
          </a:stretch>
        </p:blipFill>
        <p:spPr>
          <a:xfrm>
            <a:off x="5855286" y="2438462"/>
            <a:ext cx="5703207" cy="3865700"/>
          </a:xfrm>
          <a:prstGeom prst="rect">
            <a:avLst/>
          </a:prstGeom>
        </p:spPr>
      </p:pic>
      <p:sp>
        <p:nvSpPr>
          <p:cNvPr id="5" name="Freeform 4">
            <a:extLst>
              <a:ext uri="{FF2B5EF4-FFF2-40B4-BE49-F238E27FC236}">
                <a16:creationId xmlns:a16="http://schemas.microsoft.com/office/drawing/2014/main" id="{D2498515-5179-7546-8328-811B08DFA8C1}"/>
              </a:ext>
            </a:extLst>
          </p:cNvPr>
          <p:cNvSpPr/>
          <p:nvPr/>
        </p:nvSpPr>
        <p:spPr>
          <a:xfrm>
            <a:off x="6870380" y="5189284"/>
            <a:ext cx="4659085" cy="899886"/>
          </a:xfrm>
          <a:custGeom>
            <a:avLst/>
            <a:gdLst>
              <a:gd name="connsiteX0" fmla="*/ 4630057 w 4659085"/>
              <a:gd name="connsiteY0" fmla="*/ 188686 h 899886"/>
              <a:gd name="connsiteX1" fmla="*/ 4615543 w 4659085"/>
              <a:gd name="connsiteY1" fmla="*/ 566057 h 899886"/>
              <a:gd name="connsiteX2" fmla="*/ 4034971 w 4659085"/>
              <a:gd name="connsiteY2" fmla="*/ 638628 h 899886"/>
              <a:gd name="connsiteX3" fmla="*/ 3570514 w 4659085"/>
              <a:gd name="connsiteY3" fmla="*/ 899886 h 899886"/>
              <a:gd name="connsiteX4" fmla="*/ 1320800 w 4659085"/>
              <a:gd name="connsiteY4" fmla="*/ 783771 h 899886"/>
              <a:gd name="connsiteX5" fmla="*/ 0 w 4659085"/>
              <a:gd name="connsiteY5" fmla="*/ 478971 h 899886"/>
              <a:gd name="connsiteX6" fmla="*/ 174171 w 4659085"/>
              <a:gd name="connsiteY6" fmla="*/ 275771 h 899886"/>
              <a:gd name="connsiteX7" fmla="*/ 1480457 w 4659085"/>
              <a:gd name="connsiteY7" fmla="*/ 0 h 899886"/>
              <a:gd name="connsiteX8" fmla="*/ 1712685 w 4659085"/>
              <a:gd name="connsiteY8" fmla="*/ 14514 h 899886"/>
              <a:gd name="connsiteX9" fmla="*/ 2569028 w 4659085"/>
              <a:gd name="connsiteY9" fmla="*/ 261257 h 899886"/>
              <a:gd name="connsiteX10" fmla="*/ 3207657 w 4659085"/>
              <a:gd name="connsiteY10" fmla="*/ 449943 h 899886"/>
              <a:gd name="connsiteX11" fmla="*/ 3599543 w 4659085"/>
              <a:gd name="connsiteY11" fmla="*/ 711200 h 899886"/>
              <a:gd name="connsiteX12" fmla="*/ 3991428 w 4659085"/>
              <a:gd name="connsiteY12" fmla="*/ 406400 h 899886"/>
              <a:gd name="connsiteX13" fmla="*/ 4659085 w 4659085"/>
              <a:gd name="connsiteY13" fmla="*/ 232228 h 899886"/>
              <a:gd name="connsiteX14" fmla="*/ 4659085 w 4659085"/>
              <a:gd name="connsiteY14" fmla="*/ 232228 h 89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59085" h="899886">
                <a:moveTo>
                  <a:pt x="4630057" y="188686"/>
                </a:moveTo>
                <a:lnTo>
                  <a:pt x="4615543" y="566057"/>
                </a:lnTo>
                <a:lnTo>
                  <a:pt x="4034971" y="638628"/>
                </a:lnTo>
                <a:lnTo>
                  <a:pt x="3570514" y="899886"/>
                </a:lnTo>
                <a:lnTo>
                  <a:pt x="1320800" y="783771"/>
                </a:lnTo>
                <a:lnTo>
                  <a:pt x="0" y="478971"/>
                </a:lnTo>
                <a:lnTo>
                  <a:pt x="174171" y="275771"/>
                </a:lnTo>
                <a:lnTo>
                  <a:pt x="1480457" y="0"/>
                </a:lnTo>
                <a:lnTo>
                  <a:pt x="1712685" y="14514"/>
                </a:lnTo>
                <a:lnTo>
                  <a:pt x="2569028" y="261257"/>
                </a:lnTo>
                <a:lnTo>
                  <a:pt x="3207657" y="449943"/>
                </a:lnTo>
                <a:lnTo>
                  <a:pt x="3599543" y="711200"/>
                </a:lnTo>
                <a:lnTo>
                  <a:pt x="3991428" y="406400"/>
                </a:lnTo>
                <a:lnTo>
                  <a:pt x="4659085" y="232228"/>
                </a:lnTo>
                <a:lnTo>
                  <a:pt x="4659085" y="232228"/>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A5EA25C-CA1E-264F-9F51-E83FD3DF86B5}"/>
              </a:ext>
            </a:extLst>
          </p:cNvPr>
          <p:cNvSpPr/>
          <p:nvPr/>
        </p:nvSpPr>
        <p:spPr>
          <a:xfrm>
            <a:off x="5985008" y="6089170"/>
            <a:ext cx="1973943"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4D3D74-679A-F646-B43D-94141818F534}"/>
              </a:ext>
            </a:extLst>
          </p:cNvPr>
          <p:cNvSpPr/>
          <p:nvPr/>
        </p:nvSpPr>
        <p:spPr>
          <a:xfrm>
            <a:off x="820270" y="2613544"/>
            <a:ext cx="4634592" cy="2677656"/>
          </a:xfrm>
          <a:prstGeom prst="rect">
            <a:avLst/>
          </a:prstGeom>
        </p:spPr>
        <p:txBody>
          <a:bodyPr wrap="square">
            <a:spAutoFit/>
          </a:bodyPr>
          <a:lstStyle/>
          <a:p>
            <a:r>
              <a:rPr lang="en-GB" sz="2400" dirty="0"/>
              <a:t>This should have been clear if you had looked at the results:</a:t>
            </a:r>
          </a:p>
          <a:p>
            <a:endParaRPr lang="en-GB" sz="2400" dirty="0"/>
          </a:p>
          <a:p>
            <a:r>
              <a:rPr lang="en-GB" sz="2400" dirty="0"/>
              <a:t>extraction leads to development of a cone of depression around the pumping borehole, whilst injection leads to a recharge mound</a:t>
            </a:r>
            <a:endParaRPr lang="en-US" sz="2400" dirty="0"/>
          </a:p>
        </p:txBody>
      </p:sp>
    </p:spTree>
    <p:extLst>
      <p:ext uri="{BB962C8B-B14F-4D97-AF65-F5344CB8AC3E}">
        <p14:creationId xmlns:p14="http://schemas.microsoft.com/office/powerpoint/2010/main" val="123721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375" y="0"/>
            <a:ext cx="11871841" cy="1325563"/>
          </a:xfrm>
        </p:spPr>
        <p:txBody>
          <a:bodyPr>
            <a:normAutofit/>
          </a:bodyPr>
          <a:lstStyle/>
          <a:p>
            <a:r>
              <a:rPr lang="en-US" sz="3200" dirty="0"/>
              <a:t>Sensitivity Analysis: Hydraulic Conductivity (K)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66794" y="1868557"/>
            <a:ext cx="3617422" cy="4725849"/>
          </a:xfrm>
          <a:ln>
            <a:solidFill>
              <a:schemeClr val="accent1">
                <a:shade val="50000"/>
              </a:schemeClr>
            </a:solidFill>
          </a:ln>
        </p:spPr>
      </p:pic>
      <p:sp>
        <p:nvSpPr>
          <p:cNvPr id="5" name="Content Placeholder 2"/>
          <p:cNvSpPr txBox="1">
            <a:spLocks/>
          </p:cNvSpPr>
          <p:nvPr/>
        </p:nvSpPr>
        <p:spPr>
          <a:xfrm>
            <a:off x="380153" y="1385656"/>
            <a:ext cx="4658009" cy="53914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10 x lower </a:t>
            </a:r>
            <a:r>
              <a:rPr lang="en-US" sz="2400" dirty="0" err="1"/>
              <a:t>Kv</a:t>
            </a:r>
            <a:r>
              <a:rPr lang="en-US" sz="2400" dirty="0"/>
              <a:t> and </a:t>
            </a:r>
            <a:r>
              <a:rPr lang="en-US" sz="2400" dirty="0" err="1"/>
              <a:t>Kh</a:t>
            </a:r>
            <a:endParaRPr lang="en-US" sz="2400" dirty="0"/>
          </a:p>
          <a:p>
            <a:r>
              <a:rPr lang="en-US" sz="2400" dirty="0"/>
              <a:t>Less permeable system – slower to reach steady state </a:t>
            </a:r>
          </a:p>
          <a:p>
            <a:r>
              <a:rPr lang="en-US" sz="2400" dirty="0"/>
              <a:t>Steady state drawdown is much greater for lower K – remember to look at ABSOLUTE values on y axis</a:t>
            </a:r>
          </a:p>
          <a:p>
            <a:pPr marL="0" indent="0">
              <a:buNone/>
            </a:pPr>
            <a:endParaRPr lang="en-US" sz="2400" dirty="0"/>
          </a:p>
          <a:p>
            <a:endParaRPr lang="en-US" sz="24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764"/>
          <a:stretch/>
        </p:blipFill>
        <p:spPr>
          <a:xfrm>
            <a:off x="5038163" y="1680784"/>
            <a:ext cx="3860001" cy="5082953"/>
          </a:xfrm>
          <a:prstGeom prst="rect">
            <a:avLst/>
          </a:prstGeom>
        </p:spPr>
      </p:pic>
    </p:spTree>
    <p:extLst>
      <p:ext uri="{BB962C8B-B14F-4D97-AF65-F5344CB8AC3E}">
        <p14:creationId xmlns:p14="http://schemas.microsoft.com/office/powerpoint/2010/main" val="206652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66794" y="1868557"/>
            <a:ext cx="3617422" cy="4725849"/>
          </a:xfrm>
          <a:ln>
            <a:solidFill>
              <a:schemeClr val="accent1">
                <a:shade val="50000"/>
              </a:schemeClr>
            </a:solidFill>
          </a:ln>
        </p:spPr>
      </p:pic>
      <p:sp>
        <p:nvSpPr>
          <p:cNvPr id="5" name="Content Placeholder 2"/>
          <p:cNvSpPr txBox="1">
            <a:spLocks/>
          </p:cNvSpPr>
          <p:nvPr/>
        </p:nvSpPr>
        <p:spPr>
          <a:xfrm>
            <a:off x="380153" y="1385656"/>
            <a:ext cx="4658009" cy="53914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10 x lower </a:t>
            </a:r>
            <a:r>
              <a:rPr lang="en-US" sz="2400" dirty="0" err="1"/>
              <a:t>Kv</a:t>
            </a:r>
            <a:r>
              <a:rPr lang="en-US" sz="2400" dirty="0"/>
              <a:t> and </a:t>
            </a:r>
            <a:r>
              <a:rPr lang="en-US" sz="2400" dirty="0" err="1"/>
              <a:t>Kh</a:t>
            </a:r>
            <a:endParaRPr lang="en-US" sz="2400" dirty="0"/>
          </a:p>
          <a:p>
            <a:r>
              <a:rPr lang="en-US" sz="2400" dirty="0"/>
              <a:t>Less permeable system – slower to reach steady state </a:t>
            </a:r>
          </a:p>
          <a:p>
            <a:r>
              <a:rPr lang="en-US" sz="2400" dirty="0"/>
              <a:t>Steady state drawdown is much greater for lower K – remember to look at ABSOLUTE values on y axis</a:t>
            </a:r>
          </a:p>
          <a:p>
            <a:pPr marL="0" indent="0">
              <a:buNone/>
            </a:pPr>
            <a:endParaRPr lang="en-US" sz="2400" dirty="0"/>
          </a:p>
          <a:p>
            <a:r>
              <a:rPr lang="en-US" sz="2400" dirty="0">
                <a:solidFill>
                  <a:srgbClr val="FF0000"/>
                </a:solidFill>
              </a:rPr>
              <a:t>try to be consistent about the range displayed in graphs </a:t>
            </a:r>
          </a:p>
          <a:p>
            <a:r>
              <a:rPr lang="en-US" sz="2400" dirty="0">
                <a:solidFill>
                  <a:srgbClr val="FF0000"/>
                </a:solidFill>
              </a:rPr>
              <a:t>here differing y-ranges make it hard to compare the two simulations</a:t>
            </a:r>
          </a:p>
          <a:p>
            <a:endParaRPr lang="en-US" sz="24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764" t="3694" b="3332"/>
          <a:stretch/>
        </p:blipFill>
        <p:spPr>
          <a:xfrm>
            <a:off x="5038163" y="1868557"/>
            <a:ext cx="3860001" cy="4725849"/>
          </a:xfrm>
          <a:prstGeom prst="rect">
            <a:avLst/>
          </a:prstGeom>
        </p:spPr>
      </p:pic>
      <p:sp>
        <p:nvSpPr>
          <p:cNvPr id="3" name="Freeform 2">
            <a:extLst>
              <a:ext uri="{FF2B5EF4-FFF2-40B4-BE49-F238E27FC236}">
                <a16:creationId xmlns:a16="http://schemas.microsoft.com/office/drawing/2014/main" id="{22A03774-4C0C-B24D-B2EA-DE843159B2F9}"/>
              </a:ext>
            </a:extLst>
          </p:cNvPr>
          <p:cNvSpPr/>
          <p:nvPr/>
        </p:nvSpPr>
        <p:spPr>
          <a:xfrm>
            <a:off x="9281815" y="4478897"/>
            <a:ext cx="2638697" cy="563064"/>
          </a:xfrm>
          <a:custGeom>
            <a:avLst/>
            <a:gdLst>
              <a:gd name="connsiteX0" fmla="*/ 0 w 2638697"/>
              <a:gd name="connsiteY0" fmla="*/ 0 h 653143"/>
              <a:gd name="connsiteX1" fmla="*/ 6531 w 2638697"/>
              <a:gd name="connsiteY1" fmla="*/ 111034 h 653143"/>
              <a:gd name="connsiteX2" fmla="*/ 13062 w 2638697"/>
              <a:gd name="connsiteY2" fmla="*/ 280851 h 653143"/>
              <a:gd name="connsiteX3" fmla="*/ 39188 w 2638697"/>
              <a:gd name="connsiteY3" fmla="*/ 404948 h 653143"/>
              <a:gd name="connsiteX4" fmla="*/ 65314 w 2638697"/>
              <a:gd name="connsiteY4" fmla="*/ 489857 h 653143"/>
              <a:gd name="connsiteX5" fmla="*/ 150222 w 2638697"/>
              <a:gd name="connsiteY5" fmla="*/ 496388 h 653143"/>
              <a:gd name="connsiteX6" fmla="*/ 1319348 w 2638697"/>
              <a:gd name="connsiteY6" fmla="*/ 502920 h 653143"/>
              <a:gd name="connsiteX7" fmla="*/ 1325880 w 2638697"/>
              <a:gd name="connsiteY7" fmla="*/ 568234 h 653143"/>
              <a:gd name="connsiteX8" fmla="*/ 1345474 w 2638697"/>
              <a:gd name="connsiteY8" fmla="*/ 627017 h 653143"/>
              <a:gd name="connsiteX9" fmla="*/ 1397725 w 2638697"/>
              <a:gd name="connsiteY9" fmla="*/ 646611 h 653143"/>
              <a:gd name="connsiteX10" fmla="*/ 1495697 w 2638697"/>
              <a:gd name="connsiteY10" fmla="*/ 646611 h 653143"/>
              <a:gd name="connsiteX11" fmla="*/ 2638697 w 2638697"/>
              <a:gd name="connsiteY11" fmla="*/ 653143 h 653143"/>
              <a:gd name="connsiteX12" fmla="*/ 2638697 w 2638697"/>
              <a:gd name="connsiteY12" fmla="*/ 653143 h 653143"/>
              <a:gd name="connsiteX0" fmla="*/ 0 w 2638697"/>
              <a:gd name="connsiteY0" fmla="*/ 0 h 653143"/>
              <a:gd name="connsiteX1" fmla="*/ 6531 w 2638697"/>
              <a:gd name="connsiteY1" fmla="*/ 111034 h 653143"/>
              <a:gd name="connsiteX2" fmla="*/ 13062 w 2638697"/>
              <a:gd name="connsiteY2" fmla="*/ 280851 h 653143"/>
              <a:gd name="connsiteX3" fmla="*/ 39188 w 2638697"/>
              <a:gd name="connsiteY3" fmla="*/ 404948 h 653143"/>
              <a:gd name="connsiteX4" fmla="*/ 65314 w 2638697"/>
              <a:gd name="connsiteY4" fmla="*/ 489857 h 653143"/>
              <a:gd name="connsiteX5" fmla="*/ 150222 w 2638697"/>
              <a:gd name="connsiteY5" fmla="*/ 496388 h 653143"/>
              <a:gd name="connsiteX6" fmla="*/ 1319348 w 2638697"/>
              <a:gd name="connsiteY6" fmla="*/ 502920 h 653143"/>
              <a:gd name="connsiteX7" fmla="*/ 1319349 w 2638697"/>
              <a:gd name="connsiteY7" fmla="*/ 568234 h 653143"/>
              <a:gd name="connsiteX8" fmla="*/ 1345474 w 2638697"/>
              <a:gd name="connsiteY8" fmla="*/ 627017 h 653143"/>
              <a:gd name="connsiteX9" fmla="*/ 1397725 w 2638697"/>
              <a:gd name="connsiteY9" fmla="*/ 646611 h 653143"/>
              <a:gd name="connsiteX10" fmla="*/ 1495697 w 2638697"/>
              <a:gd name="connsiteY10" fmla="*/ 646611 h 653143"/>
              <a:gd name="connsiteX11" fmla="*/ 2638697 w 2638697"/>
              <a:gd name="connsiteY11" fmla="*/ 653143 h 653143"/>
              <a:gd name="connsiteX12" fmla="*/ 2638697 w 2638697"/>
              <a:gd name="connsiteY12" fmla="*/ 653143 h 653143"/>
              <a:gd name="connsiteX0" fmla="*/ 0 w 2638697"/>
              <a:gd name="connsiteY0" fmla="*/ 0 h 653143"/>
              <a:gd name="connsiteX1" fmla="*/ 6531 w 2638697"/>
              <a:gd name="connsiteY1" fmla="*/ 111034 h 653143"/>
              <a:gd name="connsiteX2" fmla="*/ 13062 w 2638697"/>
              <a:gd name="connsiteY2" fmla="*/ 280851 h 653143"/>
              <a:gd name="connsiteX3" fmla="*/ 39188 w 2638697"/>
              <a:gd name="connsiteY3" fmla="*/ 404948 h 653143"/>
              <a:gd name="connsiteX4" fmla="*/ 65314 w 2638697"/>
              <a:gd name="connsiteY4" fmla="*/ 489857 h 653143"/>
              <a:gd name="connsiteX5" fmla="*/ 150222 w 2638697"/>
              <a:gd name="connsiteY5" fmla="*/ 496388 h 653143"/>
              <a:gd name="connsiteX6" fmla="*/ 1208313 w 2638697"/>
              <a:gd name="connsiteY6" fmla="*/ 502920 h 653143"/>
              <a:gd name="connsiteX7" fmla="*/ 1319349 w 2638697"/>
              <a:gd name="connsiteY7" fmla="*/ 568234 h 653143"/>
              <a:gd name="connsiteX8" fmla="*/ 1345474 w 2638697"/>
              <a:gd name="connsiteY8" fmla="*/ 627017 h 653143"/>
              <a:gd name="connsiteX9" fmla="*/ 1397725 w 2638697"/>
              <a:gd name="connsiteY9" fmla="*/ 646611 h 653143"/>
              <a:gd name="connsiteX10" fmla="*/ 1495697 w 2638697"/>
              <a:gd name="connsiteY10" fmla="*/ 646611 h 653143"/>
              <a:gd name="connsiteX11" fmla="*/ 2638697 w 2638697"/>
              <a:gd name="connsiteY11" fmla="*/ 653143 h 653143"/>
              <a:gd name="connsiteX12" fmla="*/ 2638697 w 2638697"/>
              <a:gd name="connsiteY12" fmla="*/ 653143 h 653143"/>
              <a:gd name="connsiteX0" fmla="*/ 0 w 2638697"/>
              <a:gd name="connsiteY0" fmla="*/ 0 h 653143"/>
              <a:gd name="connsiteX1" fmla="*/ 6531 w 2638697"/>
              <a:gd name="connsiteY1" fmla="*/ 111034 h 653143"/>
              <a:gd name="connsiteX2" fmla="*/ 13062 w 2638697"/>
              <a:gd name="connsiteY2" fmla="*/ 280851 h 653143"/>
              <a:gd name="connsiteX3" fmla="*/ 39188 w 2638697"/>
              <a:gd name="connsiteY3" fmla="*/ 404948 h 653143"/>
              <a:gd name="connsiteX4" fmla="*/ 65314 w 2638697"/>
              <a:gd name="connsiteY4" fmla="*/ 489857 h 653143"/>
              <a:gd name="connsiteX5" fmla="*/ 150222 w 2638697"/>
              <a:gd name="connsiteY5" fmla="*/ 496388 h 653143"/>
              <a:gd name="connsiteX6" fmla="*/ 1208313 w 2638697"/>
              <a:gd name="connsiteY6" fmla="*/ 502920 h 653143"/>
              <a:gd name="connsiteX7" fmla="*/ 1312817 w 2638697"/>
              <a:gd name="connsiteY7" fmla="*/ 509451 h 653143"/>
              <a:gd name="connsiteX8" fmla="*/ 1345474 w 2638697"/>
              <a:gd name="connsiteY8" fmla="*/ 627017 h 653143"/>
              <a:gd name="connsiteX9" fmla="*/ 1397725 w 2638697"/>
              <a:gd name="connsiteY9" fmla="*/ 646611 h 653143"/>
              <a:gd name="connsiteX10" fmla="*/ 1495697 w 2638697"/>
              <a:gd name="connsiteY10" fmla="*/ 646611 h 653143"/>
              <a:gd name="connsiteX11" fmla="*/ 2638697 w 2638697"/>
              <a:gd name="connsiteY11" fmla="*/ 653143 h 653143"/>
              <a:gd name="connsiteX12" fmla="*/ 2638697 w 2638697"/>
              <a:gd name="connsiteY12" fmla="*/ 653143 h 653143"/>
              <a:gd name="connsiteX0" fmla="*/ 0 w 2638697"/>
              <a:gd name="connsiteY0" fmla="*/ 0 h 653143"/>
              <a:gd name="connsiteX1" fmla="*/ 6531 w 2638697"/>
              <a:gd name="connsiteY1" fmla="*/ 111034 h 653143"/>
              <a:gd name="connsiteX2" fmla="*/ 13062 w 2638697"/>
              <a:gd name="connsiteY2" fmla="*/ 280851 h 653143"/>
              <a:gd name="connsiteX3" fmla="*/ 39188 w 2638697"/>
              <a:gd name="connsiteY3" fmla="*/ 404948 h 653143"/>
              <a:gd name="connsiteX4" fmla="*/ 44147 w 2638697"/>
              <a:gd name="connsiteY4" fmla="*/ 460224 h 653143"/>
              <a:gd name="connsiteX5" fmla="*/ 150222 w 2638697"/>
              <a:gd name="connsiteY5" fmla="*/ 496388 h 653143"/>
              <a:gd name="connsiteX6" fmla="*/ 1208313 w 2638697"/>
              <a:gd name="connsiteY6" fmla="*/ 502920 h 653143"/>
              <a:gd name="connsiteX7" fmla="*/ 1312817 w 2638697"/>
              <a:gd name="connsiteY7" fmla="*/ 509451 h 653143"/>
              <a:gd name="connsiteX8" fmla="*/ 1345474 w 2638697"/>
              <a:gd name="connsiteY8" fmla="*/ 627017 h 653143"/>
              <a:gd name="connsiteX9" fmla="*/ 1397725 w 2638697"/>
              <a:gd name="connsiteY9" fmla="*/ 646611 h 653143"/>
              <a:gd name="connsiteX10" fmla="*/ 1495697 w 2638697"/>
              <a:gd name="connsiteY10" fmla="*/ 646611 h 653143"/>
              <a:gd name="connsiteX11" fmla="*/ 2638697 w 2638697"/>
              <a:gd name="connsiteY11" fmla="*/ 653143 h 653143"/>
              <a:gd name="connsiteX12" fmla="*/ 2638697 w 2638697"/>
              <a:gd name="connsiteY12" fmla="*/ 653143 h 653143"/>
              <a:gd name="connsiteX0" fmla="*/ 0 w 2638697"/>
              <a:gd name="connsiteY0" fmla="*/ 0 h 653143"/>
              <a:gd name="connsiteX1" fmla="*/ 6531 w 2638697"/>
              <a:gd name="connsiteY1" fmla="*/ 111034 h 653143"/>
              <a:gd name="connsiteX2" fmla="*/ 13062 w 2638697"/>
              <a:gd name="connsiteY2" fmla="*/ 280851 h 653143"/>
              <a:gd name="connsiteX3" fmla="*/ 39188 w 2638697"/>
              <a:gd name="connsiteY3" fmla="*/ 404948 h 653143"/>
              <a:gd name="connsiteX4" fmla="*/ 44147 w 2638697"/>
              <a:gd name="connsiteY4" fmla="*/ 460224 h 653143"/>
              <a:gd name="connsiteX5" fmla="*/ 150222 w 2638697"/>
              <a:gd name="connsiteY5" fmla="*/ 496388 h 653143"/>
              <a:gd name="connsiteX6" fmla="*/ 1208313 w 2638697"/>
              <a:gd name="connsiteY6" fmla="*/ 502920 h 653143"/>
              <a:gd name="connsiteX7" fmla="*/ 1312817 w 2638697"/>
              <a:gd name="connsiteY7" fmla="*/ 509451 h 653143"/>
              <a:gd name="connsiteX8" fmla="*/ 1345474 w 2638697"/>
              <a:gd name="connsiteY8" fmla="*/ 627017 h 653143"/>
              <a:gd name="connsiteX9" fmla="*/ 1397725 w 2638697"/>
              <a:gd name="connsiteY9" fmla="*/ 646611 h 653143"/>
              <a:gd name="connsiteX10" fmla="*/ 1495697 w 2638697"/>
              <a:gd name="connsiteY10" fmla="*/ 646611 h 653143"/>
              <a:gd name="connsiteX11" fmla="*/ 2638697 w 2638697"/>
              <a:gd name="connsiteY11" fmla="*/ 653143 h 653143"/>
              <a:gd name="connsiteX12" fmla="*/ 2638697 w 2638697"/>
              <a:gd name="connsiteY12" fmla="*/ 653143 h 653143"/>
              <a:gd name="connsiteX0" fmla="*/ 0 w 2638697"/>
              <a:gd name="connsiteY0" fmla="*/ 0 h 653143"/>
              <a:gd name="connsiteX1" fmla="*/ 6531 w 2638697"/>
              <a:gd name="connsiteY1" fmla="*/ 111034 h 653143"/>
              <a:gd name="connsiteX2" fmla="*/ 13062 w 2638697"/>
              <a:gd name="connsiteY2" fmla="*/ 280851 h 653143"/>
              <a:gd name="connsiteX3" fmla="*/ 39188 w 2638697"/>
              <a:gd name="connsiteY3" fmla="*/ 404948 h 653143"/>
              <a:gd name="connsiteX4" fmla="*/ 44147 w 2638697"/>
              <a:gd name="connsiteY4" fmla="*/ 460224 h 653143"/>
              <a:gd name="connsiteX5" fmla="*/ 150222 w 2638697"/>
              <a:gd name="connsiteY5" fmla="*/ 496388 h 653143"/>
              <a:gd name="connsiteX6" fmla="*/ 1208313 w 2638697"/>
              <a:gd name="connsiteY6" fmla="*/ 502920 h 653143"/>
              <a:gd name="connsiteX7" fmla="*/ 1312817 w 2638697"/>
              <a:gd name="connsiteY7" fmla="*/ 509451 h 653143"/>
              <a:gd name="connsiteX8" fmla="*/ 1345474 w 2638697"/>
              <a:gd name="connsiteY8" fmla="*/ 627017 h 653143"/>
              <a:gd name="connsiteX9" fmla="*/ 1397725 w 2638697"/>
              <a:gd name="connsiteY9" fmla="*/ 646611 h 653143"/>
              <a:gd name="connsiteX10" fmla="*/ 1495697 w 2638697"/>
              <a:gd name="connsiteY10" fmla="*/ 646611 h 653143"/>
              <a:gd name="connsiteX11" fmla="*/ 2638697 w 2638697"/>
              <a:gd name="connsiteY11" fmla="*/ 653143 h 653143"/>
              <a:gd name="connsiteX12" fmla="*/ 2638697 w 2638697"/>
              <a:gd name="connsiteY12" fmla="*/ 653143 h 653143"/>
              <a:gd name="connsiteX0" fmla="*/ 0 w 2638697"/>
              <a:gd name="connsiteY0" fmla="*/ 0 h 653143"/>
              <a:gd name="connsiteX1" fmla="*/ 6531 w 2638697"/>
              <a:gd name="connsiteY1" fmla="*/ 111034 h 653143"/>
              <a:gd name="connsiteX2" fmla="*/ 13062 w 2638697"/>
              <a:gd name="connsiteY2" fmla="*/ 280851 h 653143"/>
              <a:gd name="connsiteX3" fmla="*/ 39188 w 2638697"/>
              <a:gd name="connsiteY3" fmla="*/ 404948 h 653143"/>
              <a:gd name="connsiteX4" fmla="*/ 34171 w 2638697"/>
              <a:gd name="connsiteY4" fmla="*/ 407023 h 653143"/>
              <a:gd name="connsiteX5" fmla="*/ 150222 w 2638697"/>
              <a:gd name="connsiteY5" fmla="*/ 496388 h 653143"/>
              <a:gd name="connsiteX6" fmla="*/ 1208313 w 2638697"/>
              <a:gd name="connsiteY6" fmla="*/ 502920 h 653143"/>
              <a:gd name="connsiteX7" fmla="*/ 1312817 w 2638697"/>
              <a:gd name="connsiteY7" fmla="*/ 509451 h 653143"/>
              <a:gd name="connsiteX8" fmla="*/ 1345474 w 2638697"/>
              <a:gd name="connsiteY8" fmla="*/ 627017 h 653143"/>
              <a:gd name="connsiteX9" fmla="*/ 1397725 w 2638697"/>
              <a:gd name="connsiteY9" fmla="*/ 646611 h 653143"/>
              <a:gd name="connsiteX10" fmla="*/ 1495697 w 2638697"/>
              <a:gd name="connsiteY10" fmla="*/ 646611 h 653143"/>
              <a:gd name="connsiteX11" fmla="*/ 2638697 w 2638697"/>
              <a:gd name="connsiteY11" fmla="*/ 653143 h 653143"/>
              <a:gd name="connsiteX12" fmla="*/ 2638697 w 2638697"/>
              <a:gd name="connsiteY12" fmla="*/ 653143 h 653143"/>
              <a:gd name="connsiteX0" fmla="*/ 0 w 2638697"/>
              <a:gd name="connsiteY0" fmla="*/ 0 h 653143"/>
              <a:gd name="connsiteX1" fmla="*/ 6531 w 2638697"/>
              <a:gd name="connsiteY1" fmla="*/ 111034 h 653143"/>
              <a:gd name="connsiteX2" fmla="*/ 13062 w 2638697"/>
              <a:gd name="connsiteY2" fmla="*/ 280851 h 653143"/>
              <a:gd name="connsiteX3" fmla="*/ 39188 w 2638697"/>
              <a:gd name="connsiteY3" fmla="*/ 404948 h 653143"/>
              <a:gd name="connsiteX4" fmla="*/ 34171 w 2638697"/>
              <a:gd name="connsiteY4" fmla="*/ 407023 h 653143"/>
              <a:gd name="connsiteX5" fmla="*/ 150222 w 2638697"/>
              <a:gd name="connsiteY5" fmla="*/ 496388 h 653143"/>
              <a:gd name="connsiteX6" fmla="*/ 1208313 w 2638697"/>
              <a:gd name="connsiteY6" fmla="*/ 502920 h 653143"/>
              <a:gd name="connsiteX7" fmla="*/ 1312817 w 2638697"/>
              <a:gd name="connsiteY7" fmla="*/ 509451 h 653143"/>
              <a:gd name="connsiteX8" fmla="*/ 1345474 w 2638697"/>
              <a:gd name="connsiteY8" fmla="*/ 627017 h 653143"/>
              <a:gd name="connsiteX9" fmla="*/ 1397725 w 2638697"/>
              <a:gd name="connsiteY9" fmla="*/ 646611 h 653143"/>
              <a:gd name="connsiteX10" fmla="*/ 1495697 w 2638697"/>
              <a:gd name="connsiteY10" fmla="*/ 646611 h 653143"/>
              <a:gd name="connsiteX11" fmla="*/ 2638697 w 2638697"/>
              <a:gd name="connsiteY11" fmla="*/ 653143 h 653143"/>
              <a:gd name="connsiteX12" fmla="*/ 2638697 w 2638697"/>
              <a:gd name="connsiteY12" fmla="*/ 653143 h 653143"/>
              <a:gd name="connsiteX0" fmla="*/ 0 w 2638697"/>
              <a:gd name="connsiteY0" fmla="*/ 0 h 653143"/>
              <a:gd name="connsiteX1" fmla="*/ 6531 w 2638697"/>
              <a:gd name="connsiteY1" fmla="*/ 111034 h 653143"/>
              <a:gd name="connsiteX2" fmla="*/ 13062 w 2638697"/>
              <a:gd name="connsiteY2" fmla="*/ 280851 h 653143"/>
              <a:gd name="connsiteX3" fmla="*/ 39188 w 2638697"/>
              <a:gd name="connsiteY3" fmla="*/ 404948 h 653143"/>
              <a:gd name="connsiteX4" fmla="*/ 34171 w 2638697"/>
              <a:gd name="connsiteY4" fmla="*/ 407023 h 653143"/>
              <a:gd name="connsiteX5" fmla="*/ 150222 w 2638697"/>
              <a:gd name="connsiteY5" fmla="*/ 496388 h 653143"/>
              <a:gd name="connsiteX6" fmla="*/ 1208313 w 2638697"/>
              <a:gd name="connsiteY6" fmla="*/ 502920 h 653143"/>
              <a:gd name="connsiteX7" fmla="*/ 1312817 w 2638697"/>
              <a:gd name="connsiteY7" fmla="*/ 509451 h 653143"/>
              <a:gd name="connsiteX8" fmla="*/ 1345474 w 2638697"/>
              <a:gd name="connsiteY8" fmla="*/ 627017 h 653143"/>
              <a:gd name="connsiteX9" fmla="*/ 1397725 w 2638697"/>
              <a:gd name="connsiteY9" fmla="*/ 646611 h 653143"/>
              <a:gd name="connsiteX10" fmla="*/ 1495697 w 2638697"/>
              <a:gd name="connsiteY10" fmla="*/ 646611 h 653143"/>
              <a:gd name="connsiteX11" fmla="*/ 2638697 w 2638697"/>
              <a:gd name="connsiteY11" fmla="*/ 653143 h 653143"/>
              <a:gd name="connsiteX12" fmla="*/ 2638697 w 2638697"/>
              <a:gd name="connsiteY12" fmla="*/ 653143 h 6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8697" h="653143">
                <a:moveTo>
                  <a:pt x="0" y="0"/>
                </a:moveTo>
                <a:cubicBezTo>
                  <a:pt x="2177" y="32113"/>
                  <a:pt x="4354" y="64226"/>
                  <a:pt x="6531" y="111034"/>
                </a:cubicBezTo>
                <a:cubicBezTo>
                  <a:pt x="8708" y="157842"/>
                  <a:pt x="7619" y="231865"/>
                  <a:pt x="13062" y="280851"/>
                </a:cubicBezTo>
                <a:cubicBezTo>
                  <a:pt x="18505" y="329837"/>
                  <a:pt x="35670" y="383919"/>
                  <a:pt x="39188" y="404948"/>
                </a:cubicBezTo>
                <a:cubicBezTo>
                  <a:pt x="42706" y="425977"/>
                  <a:pt x="27457" y="381499"/>
                  <a:pt x="34171" y="407023"/>
                </a:cubicBezTo>
                <a:cubicBezTo>
                  <a:pt x="40885" y="432547"/>
                  <a:pt x="60935" y="490380"/>
                  <a:pt x="150222" y="496388"/>
                </a:cubicBezTo>
                <a:cubicBezTo>
                  <a:pt x="346121" y="509570"/>
                  <a:pt x="855616" y="500743"/>
                  <a:pt x="1208313" y="502920"/>
                </a:cubicBezTo>
                <a:cubicBezTo>
                  <a:pt x="1402079" y="505097"/>
                  <a:pt x="1289957" y="488768"/>
                  <a:pt x="1312817" y="509451"/>
                </a:cubicBezTo>
                <a:cubicBezTo>
                  <a:pt x="1335677" y="530134"/>
                  <a:pt x="1331323" y="604157"/>
                  <a:pt x="1345474" y="627017"/>
                </a:cubicBezTo>
                <a:cubicBezTo>
                  <a:pt x="1359625" y="649877"/>
                  <a:pt x="1372688" y="643345"/>
                  <a:pt x="1397725" y="646611"/>
                </a:cubicBezTo>
                <a:cubicBezTo>
                  <a:pt x="1422762" y="649877"/>
                  <a:pt x="1495697" y="646611"/>
                  <a:pt x="1495697" y="646611"/>
                </a:cubicBezTo>
                <a:lnTo>
                  <a:pt x="2638697" y="653143"/>
                </a:lnTo>
                <a:lnTo>
                  <a:pt x="2638697" y="653143"/>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8" name="Straight Connector 7">
            <a:extLst>
              <a:ext uri="{FF2B5EF4-FFF2-40B4-BE49-F238E27FC236}">
                <a16:creationId xmlns:a16="http://schemas.microsoft.com/office/drawing/2014/main" id="{F77BDB9B-DC56-D840-BC69-0FDF86182FEC}"/>
              </a:ext>
            </a:extLst>
          </p:cNvPr>
          <p:cNvCxnSpPr/>
          <p:nvPr/>
        </p:nvCxnSpPr>
        <p:spPr>
          <a:xfrm>
            <a:off x="5589639" y="4478897"/>
            <a:ext cx="3692176"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E56C836-FC78-0B41-B522-4E9E84E5532A}"/>
              </a:ext>
            </a:extLst>
          </p:cNvPr>
          <p:cNvCxnSpPr>
            <a:cxnSpLocks/>
          </p:cNvCxnSpPr>
          <p:nvPr/>
        </p:nvCxnSpPr>
        <p:spPr>
          <a:xfrm flipV="1">
            <a:off x="8228336" y="5041961"/>
            <a:ext cx="3692176" cy="116741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1C237BF6-0DCE-F64C-AC87-B71FEFABA1B0}"/>
              </a:ext>
            </a:extLst>
          </p:cNvPr>
          <p:cNvSpPr>
            <a:spLocks noGrp="1"/>
          </p:cNvSpPr>
          <p:nvPr>
            <p:ph type="title"/>
          </p:nvPr>
        </p:nvSpPr>
        <p:spPr>
          <a:xfrm>
            <a:off x="412375" y="0"/>
            <a:ext cx="11871841" cy="1325563"/>
          </a:xfrm>
        </p:spPr>
        <p:txBody>
          <a:bodyPr>
            <a:normAutofit/>
          </a:bodyPr>
          <a:lstStyle/>
          <a:p>
            <a:r>
              <a:rPr lang="en-US" sz="3200" dirty="0"/>
              <a:t>Sensitivity Analysis: Hydraulic Conductivity (K)</a:t>
            </a:r>
          </a:p>
        </p:txBody>
      </p:sp>
    </p:spTree>
    <p:extLst>
      <p:ext uri="{BB962C8B-B14F-4D97-AF65-F5344CB8AC3E}">
        <p14:creationId xmlns:p14="http://schemas.microsoft.com/office/powerpoint/2010/main" val="2292045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92" y="207315"/>
            <a:ext cx="12132608" cy="1325563"/>
          </a:xfrm>
        </p:spPr>
        <p:txBody>
          <a:bodyPr>
            <a:normAutofit/>
          </a:bodyPr>
          <a:lstStyle/>
          <a:p>
            <a:r>
              <a:rPr lang="en-US" sz="3600" dirty="0" err="1"/>
              <a:t>Ss</a:t>
            </a:r>
            <a:r>
              <a:rPr lang="en-US" sz="3600" dirty="0"/>
              <a:t> affects time to reach steady state, but not head at steady state           </a:t>
            </a:r>
            <a:br>
              <a:rPr lang="en-US" dirty="0"/>
            </a:br>
            <a:endParaRPr lang="en-US" dirty="0"/>
          </a:p>
        </p:txBody>
      </p:sp>
      <p:sp>
        <p:nvSpPr>
          <p:cNvPr id="3" name="Content Placeholder 2"/>
          <p:cNvSpPr>
            <a:spLocks noGrp="1"/>
          </p:cNvSpPr>
          <p:nvPr>
            <p:ph idx="1"/>
          </p:nvPr>
        </p:nvSpPr>
        <p:spPr>
          <a:xfrm>
            <a:off x="631165" y="1690688"/>
            <a:ext cx="4471773" cy="4351338"/>
          </a:xfrm>
        </p:spPr>
        <p:txBody>
          <a:bodyPr>
            <a:normAutofit/>
          </a:bodyPr>
          <a:lstStyle/>
          <a:p>
            <a:r>
              <a:rPr lang="en-US" sz="2600" dirty="0" err="1"/>
              <a:t>Ss</a:t>
            </a:r>
            <a:r>
              <a:rPr lang="en-US" sz="2600" dirty="0"/>
              <a:t> is water released by compression of aquifer/expansion of water</a:t>
            </a:r>
          </a:p>
          <a:p>
            <a:r>
              <a:rPr lang="en-US" sz="2600" dirty="0"/>
              <a:t>Volumes are small</a:t>
            </a:r>
          </a:p>
          <a:p>
            <a:r>
              <a:rPr lang="en-US" sz="2600" dirty="0"/>
              <a:t>Typical 10e</a:t>
            </a:r>
            <a:r>
              <a:rPr lang="en-US" sz="2600" baseline="30000" dirty="0"/>
              <a:t>-5</a:t>
            </a:r>
            <a:r>
              <a:rPr lang="en-US" sz="2600" dirty="0"/>
              <a:t> to 10e</a:t>
            </a:r>
            <a:r>
              <a:rPr lang="en-US" sz="2600" baseline="30000" dirty="0"/>
              <a:t>-3</a:t>
            </a:r>
          </a:p>
          <a:p>
            <a:r>
              <a:rPr lang="en-US" sz="2600" dirty="0"/>
              <a:t>Effects the response time, but not form of curve</a:t>
            </a:r>
          </a:p>
          <a:p>
            <a:r>
              <a:rPr lang="en-US" sz="2600" dirty="0"/>
              <a:t>Specific storage is more relevant for confined aquifers </a:t>
            </a:r>
          </a:p>
          <a:p>
            <a:endParaRPr lang="en-US" sz="2000"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3890" y="1518129"/>
            <a:ext cx="3850338" cy="482820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807" t="3716" r="9860" b="1296"/>
          <a:stretch/>
        </p:blipFill>
        <p:spPr>
          <a:xfrm>
            <a:off x="5102939" y="1532878"/>
            <a:ext cx="3436376" cy="4828202"/>
          </a:xfrm>
          <a:prstGeom prst="rect">
            <a:avLst/>
          </a:prstGeom>
        </p:spPr>
      </p:pic>
    </p:spTree>
    <p:extLst>
      <p:ext uri="{BB962C8B-B14F-4D97-AF65-F5344CB8AC3E}">
        <p14:creationId xmlns:p14="http://schemas.microsoft.com/office/powerpoint/2010/main" val="3190284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850" y="0"/>
            <a:ext cx="12132608" cy="1325563"/>
          </a:xfrm>
        </p:spPr>
        <p:txBody>
          <a:bodyPr>
            <a:normAutofit/>
          </a:bodyPr>
          <a:lstStyle/>
          <a:p>
            <a:r>
              <a:rPr lang="en-US" sz="3200" dirty="0"/>
              <a:t>Varying </a:t>
            </a:r>
            <a:r>
              <a:rPr lang="en-US" sz="3200" dirty="0" err="1"/>
              <a:t>Sy</a:t>
            </a:r>
            <a:r>
              <a:rPr lang="en-US" sz="3200" dirty="0"/>
              <a:t> has no effect with these parameter values</a:t>
            </a:r>
          </a:p>
        </p:txBody>
      </p:sp>
      <p:sp>
        <p:nvSpPr>
          <p:cNvPr id="3" name="Content Placeholder 2"/>
          <p:cNvSpPr>
            <a:spLocks noGrp="1"/>
          </p:cNvSpPr>
          <p:nvPr>
            <p:ph idx="1"/>
          </p:nvPr>
        </p:nvSpPr>
        <p:spPr>
          <a:xfrm>
            <a:off x="442850" y="1592739"/>
            <a:ext cx="4371140" cy="4351338"/>
          </a:xfrm>
        </p:spPr>
        <p:txBody>
          <a:bodyPr>
            <a:normAutofit/>
          </a:bodyPr>
          <a:lstStyle/>
          <a:p>
            <a:r>
              <a:rPr lang="en-US" sz="2400" dirty="0" err="1"/>
              <a:t>Sy</a:t>
            </a:r>
            <a:r>
              <a:rPr lang="en-US" sz="2400" dirty="0"/>
              <a:t> is water drained from within developing cone of depression </a:t>
            </a:r>
          </a:p>
          <a:p>
            <a:r>
              <a:rPr lang="en-US" sz="2400" dirty="0"/>
              <a:t>Important in unconfined aquifers</a:t>
            </a:r>
          </a:p>
          <a:p>
            <a:r>
              <a:rPr lang="en-US" sz="2400" dirty="0" err="1"/>
              <a:t>Sy</a:t>
            </a:r>
            <a:r>
              <a:rPr lang="en-US" sz="2400" dirty="0"/>
              <a:t> cannot exceed porosity</a:t>
            </a:r>
          </a:p>
          <a:p>
            <a:r>
              <a:rPr lang="en-US" sz="2400" dirty="0"/>
              <a:t>Varies here 0.3 to 0.03</a:t>
            </a:r>
          </a:p>
          <a:p>
            <a:r>
              <a:rPr lang="en-US" sz="2400" dirty="0"/>
              <a:t>Minor (very minor!) difference to time to steady state (higher </a:t>
            </a:r>
            <a:r>
              <a:rPr lang="en-US" sz="2400" dirty="0" err="1"/>
              <a:t>Sy</a:t>
            </a:r>
            <a:r>
              <a:rPr lang="en-US" sz="2400" dirty="0"/>
              <a:t> gives slower development of cone of depression</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1307" y="1592739"/>
            <a:ext cx="3312658" cy="4446146"/>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5334" y="1557276"/>
            <a:ext cx="3365503" cy="4517072"/>
          </a:xfrm>
          <a:prstGeom prst="rect">
            <a:avLst/>
          </a:prstGeom>
        </p:spPr>
      </p:pic>
    </p:spTree>
    <p:extLst>
      <p:ext uri="{BB962C8B-B14F-4D97-AF65-F5344CB8AC3E}">
        <p14:creationId xmlns:p14="http://schemas.microsoft.com/office/powerpoint/2010/main" val="182183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General Lessons!</a:t>
            </a:r>
          </a:p>
        </p:txBody>
      </p:sp>
      <p:sp>
        <p:nvSpPr>
          <p:cNvPr id="3" name="Content Placeholder 2"/>
          <p:cNvSpPr>
            <a:spLocks noGrp="1"/>
          </p:cNvSpPr>
          <p:nvPr>
            <p:ph idx="1"/>
          </p:nvPr>
        </p:nvSpPr>
        <p:spPr/>
        <p:txBody>
          <a:bodyPr>
            <a:normAutofit/>
          </a:bodyPr>
          <a:lstStyle/>
          <a:p>
            <a:pPr>
              <a:lnSpc>
                <a:spcPct val="100000"/>
              </a:lnSpc>
            </a:pPr>
            <a:r>
              <a:rPr lang="en-US" sz="2400" dirty="0"/>
              <a:t>Formulate a hypothesis – what do you EXPECT to happen – from first principles – direction of change, nature of relationship (linear? Log-normal? Log-log?)</a:t>
            </a:r>
          </a:p>
          <a:p>
            <a:pPr>
              <a:lnSpc>
                <a:spcPct val="100000"/>
              </a:lnSpc>
            </a:pPr>
            <a:r>
              <a:rPr lang="en-US" sz="2400" dirty="0"/>
              <a:t>Research sensible range of parameter values to test </a:t>
            </a:r>
            <a:r>
              <a:rPr lang="en-US" sz="2400" dirty="0" err="1"/>
              <a:t>eg</a:t>
            </a:r>
            <a:r>
              <a:rPr lang="en-US" sz="2400" dirty="0"/>
              <a:t> if K varies over many orders of magnitude then test this range of values!</a:t>
            </a:r>
          </a:p>
          <a:p>
            <a:pPr>
              <a:lnSpc>
                <a:spcPct val="100000"/>
              </a:lnSpc>
            </a:pPr>
            <a:r>
              <a:rPr lang="en-US" sz="2400" dirty="0"/>
              <a:t>Run sensitivity tests – check results carefully (note scale changes on axes automatically to bracket results) and check BOTH response time and steady state condition </a:t>
            </a:r>
          </a:p>
          <a:p>
            <a:pPr>
              <a:lnSpc>
                <a:spcPct val="100000"/>
              </a:lnSpc>
            </a:pPr>
            <a:r>
              <a:rPr lang="en-US" sz="2400" dirty="0"/>
              <a:t>Compare results of sensitivity test to hypothesis</a:t>
            </a:r>
          </a:p>
          <a:p>
            <a:pPr>
              <a:lnSpc>
                <a:spcPct val="100000"/>
              </a:lnSpc>
            </a:pPr>
            <a:r>
              <a:rPr lang="en-US" sz="2400" dirty="0"/>
              <a:t>Be aware that parameters interact – changing one parameter may have little effect at low K but a large effect at high K</a:t>
            </a:r>
          </a:p>
        </p:txBody>
      </p:sp>
    </p:spTree>
    <p:extLst>
      <p:ext uri="{BB962C8B-B14F-4D97-AF65-F5344CB8AC3E}">
        <p14:creationId xmlns:p14="http://schemas.microsoft.com/office/powerpoint/2010/main" val="2036475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D671D-BBE7-D045-9EE6-39DB79691A9C}"/>
              </a:ext>
            </a:extLst>
          </p:cNvPr>
          <p:cNvSpPr>
            <a:spLocks noGrp="1"/>
          </p:cNvSpPr>
          <p:nvPr>
            <p:ph type="title"/>
          </p:nvPr>
        </p:nvSpPr>
        <p:spPr>
          <a:xfrm>
            <a:off x="410496" y="68915"/>
            <a:ext cx="10515600" cy="1325563"/>
          </a:xfrm>
        </p:spPr>
        <p:txBody>
          <a:bodyPr>
            <a:normAutofit/>
          </a:bodyPr>
          <a:lstStyle/>
          <a:p>
            <a:r>
              <a:rPr lang="en-US" sz="3200" dirty="0"/>
              <a:t>Displaying results of sensitivity analysis</a:t>
            </a:r>
          </a:p>
        </p:txBody>
      </p:sp>
      <p:sp>
        <p:nvSpPr>
          <p:cNvPr id="3" name="Content Placeholder 2">
            <a:extLst>
              <a:ext uri="{FF2B5EF4-FFF2-40B4-BE49-F238E27FC236}">
                <a16:creationId xmlns:a16="http://schemas.microsoft.com/office/drawing/2014/main" id="{FE889C72-B7CC-E343-B575-FEBC24E80E09}"/>
              </a:ext>
            </a:extLst>
          </p:cNvPr>
          <p:cNvSpPr>
            <a:spLocks noGrp="1"/>
          </p:cNvSpPr>
          <p:nvPr>
            <p:ph idx="1"/>
          </p:nvPr>
        </p:nvSpPr>
        <p:spPr>
          <a:xfrm>
            <a:off x="661219" y="1362356"/>
            <a:ext cx="10515600" cy="4351338"/>
          </a:xfrm>
        </p:spPr>
        <p:txBody>
          <a:bodyPr>
            <a:normAutofit/>
          </a:bodyPr>
          <a:lstStyle/>
          <a:p>
            <a:pPr marL="0" indent="0">
              <a:buNone/>
            </a:pPr>
            <a:r>
              <a:rPr lang="en-US" sz="2400" dirty="0"/>
              <a:t>This is lovely (but what units for </a:t>
            </a:r>
            <a:r>
              <a:rPr lang="en-US" sz="2400" dirty="0" err="1"/>
              <a:t>hk</a:t>
            </a:r>
            <a:r>
              <a:rPr lang="en-US" sz="2400" dirty="0"/>
              <a:t>?) </a:t>
            </a:r>
          </a:p>
          <a:p>
            <a:pPr marL="0" indent="0">
              <a:buNone/>
            </a:pPr>
            <a:r>
              <a:rPr lang="en-US" sz="2400" dirty="0"/>
              <a:t>			</a:t>
            </a:r>
          </a:p>
        </p:txBody>
      </p:sp>
      <p:pic>
        <p:nvPicPr>
          <p:cNvPr id="4" name="Picture 3">
            <a:extLst>
              <a:ext uri="{FF2B5EF4-FFF2-40B4-BE49-F238E27FC236}">
                <a16:creationId xmlns:a16="http://schemas.microsoft.com/office/drawing/2014/main" id="{1E55977A-9487-574C-BB0A-8B4BC42552C6}"/>
              </a:ext>
            </a:extLst>
          </p:cNvPr>
          <p:cNvPicPr>
            <a:picLocks noChangeAspect="1"/>
          </p:cNvPicPr>
          <p:nvPr/>
        </p:nvPicPr>
        <p:blipFill rotWithShape="1">
          <a:blip r:embed="rId2"/>
          <a:srcRect l="7530" t="62150" r="55413" b="6667"/>
          <a:stretch/>
        </p:blipFill>
        <p:spPr>
          <a:xfrm>
            <a:off x="204019" y="2052918"/>
            <a:ext cx="4416812" cy="3424801"/>
          </a:xfrm>
          <a:prstGeom prst="rect">
            <a:avLst/>
          </a:prstGeom>
        </p:spPr>
      </p:pic>
      <p:sp>
        <p:nvSpPr>
          <p:cNvPr id="5" name="Oval 4">
            <a:extLst>
              <a:ext uri="{FF2B5EF4-FFF2-40B4-BE49-F238E27FC236}">
                <a16:creationId xmlns:a16="http://schemas.microsoft.com/office/drawing/2014/main" id="{FAD673A3-54F6-3843-84AA-91E200324691}"/>
              </a:ext>
            </a:extLst>
          </p:cNvPr>
          <p:cNvSpPr/>
          <p:nvPr/>
        </p:nvSpPr>
        <p:spPr>
          <a:xfrm>
            <a:off x="2776451" y="3300153"/>
            <a:ext cx="83127" cy="1163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A82CC5F-6A5C-DA40-9DC5-76F9465A40FB}"/>
              </a:ext>
            </a:extLst>
          </p:cNvPr>
          <p:cNvSpPr/>
          <p:nvPr/>
        </p:nvSpPr>
        <p:spPr>
          <a:xfrm>
            <a:off x="4076007" y="3851564"/>
            <a:ext cx="83127" cy="11637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DBB8581-1B43-E54B-A57D-F3E60CE0009C}"/>
              </a:ext>
            </a:extLst>
          </p:cNvPr>
          <p:cNvSpPr/>
          <p:nvPr/>
        </p:nvSpPr>
        <p:spPr>
          <a:xfrm>
            <a:off x="4537704" y="4777047"/>
            <a:ext cx="83127" cy="11637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7930E4-BDB0-4C41-B284-1E9997A6BA05}"/>
              </a:ext>
            </a:extLst>
          </p:cNvPr>
          <p:cNvSpPr/>
          <p:nvPr/>
        </p:nvSpPr>
        <p:spPr>
          <a:xfrm>
            <a:off x="5963265" y="1362356"/>
            <a:ext cx="6038235" cy="1938992"/>
          </a:xfrm>
          <a:prstGeom prst="rect">
            <a:avLst/>
          </a:prstGeom>
        </p:spPr>
        <p:txBody>
          <a:bodyPr wrap="square">
            <a:spAutoFit/>
          </a:bodyPr>
          <a:lstStyle/>
          <a:p>
            <a:r>
              <a:rPr lang="en-US" sz="2400" dirty="0"/>
              <a:t>But even nicer if you extract new variables</a:t>
            </a:r>
          </a:p>
          <a:p>
            <a:pPr marL="342900" indent="-342900">
              <a:buFont typeface="Arial" panose="020B0604020202020204" pitchFamily="34" charset="0"/>
              <a:buChar char="•"/>
            </a:pPr>
            <a:r>
              <a:rPr lang="en-US" sz="2400" dirty="0"/>
              <a:t>time to steady state</a:t>
            </a:r>
          </a:p>
          <a:p>
            <a:pPr marL="342900" indent="-342900">
              <a:buFont typeface="Arial" panose="020B0604020202020204" pitchFamily="34" charset="0"/>
              <a:buChar char="•"/>
            </a:pPr>
            <a:r>
              <a:rPr lang="en-US" sz="2400" dirty="0"/>
              <a:t>head at steady state</a:t>
            </a:r>
          </a:p>
          <a:p>
            <a:pPr marL="342900" indent="-342900">
              <a:buFont typeface="Arial" panose="020B0604020202020204" pitchFamily="34" charset="0"/>
              <a:buChar char="•"/>
            </a:pPr>
            <a:endParaRPr lang="en-US" sz="2400" dirty="0"/>
          </a:p>
          <a:p>
            <a:r>
              <a:rPr lang="en-US" sz="2400" dirty="0"/>
              <a:t>Then you can plot these against values of </a:t>
            </a:r>
            <a:r>
              <a:rPr lang="en-US" sz="2400" dirty="0" err="1"/>
              <a:t>hk</a:t>
            </a:r>
            <a:r>
              <a:rPr lang="en-US" sz="2400" dirty="0"/>
              <a:t>….</a:t>
            </a:r>
          </a:p>
        </p:txBody>
      </p:sp>
    </p:spTree>
    <p:extLst>
      <p:ext uri="{BB962C8B-B14F-4D97-AF65-F5344CB8AC3E}">
        <p14:creationId xmlns:p14="http://schemas.microsoft.com/office/powerpoint/2010/main" val="1489743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C53F2-9CB2-8246-86E1-50541D49AEB2}"/>
              </a:ext>
            </a:extLst>
          </p:cNvPr>
          <p:cNvSpPr>
            <a:spLocks noGrp="1"/>
          </p:cNvSpPr>
          <p:nvPr>
            <p:ph type="title"/>
          </p:nvPr>
        </p:nvSpPr>
        <p:spPr>
          <a:xfrm>
            <a:off x="96769" y="160338"/>
            <a:ext cx="10515600" cy="1325563"/>
          </a:xfrm>
        </p:spPr>
        <p:txBody>
          <a:bodyPr>
            <a:normAutofit/>
          </a:bodyPr>
          <a:lstStyle/>
          <a:p>
            <a:r>
              <a:rPr lang="en-US" sz="3200" dirty="0"/>
              <a:t>Example plots for sensitivity analysis</a:t>
            </a:r>
            <a:br>
              <a:rPr lang="en-US" sz="3200" dirty="0"/>
            </a:br>
            <a:endParaRPr lang="en-US" sz="3200" dirty="0"/>
          </a:p>
        </p:txBody>
      </p:sp>
      <p:pic>
        <p:nvPicPr>
          <p:cNvPr id="7" name="Picture 6">
            <a:extLst>
              <a:ext uri="{FF2B5EF4-FFF2-40B4-BE49-F238E27FC236}">
                <a16:creationId xmlns:a16="http://schemas.microsoft.com/office/drawing/2014/main" id="{28E1650E-8FEB-AE4F-AA1D-FE174BBB6F66}"/>
              </a:ext>
            </a:extLst>
          </p:cNvPr>
          <p:cNvPicPr>
            <a:picLocks noChangeAspect="1"/>
          </p:cNvPicPr>
          <p:nvPr/>
        </p:nvPicPr>
        <p:blipFill rotWithShape="1">
          <a:blip r:embed="rId2"/>
          <a:srcRect t="9454"/>
          <a:stretch/>
        </p:blipFill>
        <p:spPr>
          <a:xfrm>
            <a:off x="7066280" y="3747452"/>
            <a:ext cx="5260340" cy="3110548"/>
          </a:xfrm>
          <a:prstGeom prst="rect">
            <a:avLst/>
          </a:prstGeom>
        </p:spPr>
      </p:pic>
      <p:pic>
        <p:nvPicPr>
          <p:cNvPr id="12" name="Picture 11">
            <a:extLst>
              <a:ext uri="{FF2B5EF4-FFF2-40B4-BE49-F238E27FC236}">
                <a16:creationId xmlns:a16="http://schemas.microsoft.com/office/drawing/2014/main" id="{EC7BEA49-4A1F-2E46-A21A-CD8BA04AFDE6}"/>
              </a:ext>
            </a:extLst>
          </p:cNvPr>
          <p:cNvPicPr>
            <a:picLocks noChangeAspect="1"/>
          </p:cNvPicPr>
          <p:nvPr/>
        </p:nvPicPr>
        <p:blipFill rotWithShape="1">
          <a:blip r:embed="rId3"/>
          <a:srcRect t="6873"/>
          <a:stretch/>
        </p:blipFill>
        <p:spPr>
          <a:xfrm>
            <a:off x="7200900" y="365125"/>
            <a:ext cx="4991100" cy="3110548"/>
          </a:xfrm>
          <a:prstGeom prst="rect">
            <a:avLst/>
          </a:prstGeom>
        </p:spPr>
      </p:pic>
      <p:pic>
        <p:nvPicPr>
          <p:cNvPr id="14" name="Picture 13">
            <a:extLst>
              <a:ext uri="{FF2B5EF4-FFF2-40B4-BE49-F238E27FC236}">
                <a16:creationId xmlns:a16="http://schemas.microsoft.com/office/drawing/2014/main" id="{3D05D4A7-6294-F741-863F-2A3EC525B60C}"/>
              </a:ext>
            </a:extLst>
          </p:cNvPr>
          <p:cNvPicPr>
            <a:picLocks noChangeAspect="1"/>
          </p:cNvPicPr>
          <p:nvPr/>
        </p:nvPicPr>
        <p:blipFill>
          <a:blip r:embed="rId4"/>
          <a:stretch>
            <a:fillRect/>
          </a:stretch>
        </p:blipFill>
        <p:spPr>
          <a:xfrm>
            <a:off x="96769" y="1124903"/>
            <a:ext cx="6903343" cy="2622549"/>
          </a:xfrm>
          <a:prstGeom prst="rect">
            <a:avLst/>
          </a:prstGeom>
        </p:spPr>
      </p:pic>
      <p:sp>
        <p:nvSpPr>
          <p:cNvPr id="15" name="Rectangle 14">
            <a:extLst>
              <a:ext uri="{FF2B5EF4-FFF2-40B4-BE49-F238E27FC236}">
                <a16:creationId xmlns:a16="http://schemas.microsoft.com/office/drawing/2014/main" id="{C45C64D4-002A-AC45-95D4-45CF854CAB9B}"/>
              </a:ext>
            </a:extLst>
          </p:cNvPr>
          <p:cNvSpPr/>
          <p:nvPr/>
        </p:nvSpPr>
        <p:spPr>
          <a:xfrm>
            <a:off x="8058463" y="91758"/>
            <a:ext cx="2462466" cy="901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87455D-BC4B-064A-96F9-EE87F60EFE70}"/>
              </a:ext>
            </a:extLst>
          </p:cNvPr>
          <p:cNvSpPr/>
          <p:nvPr/>
        </p:nvSpPr>
        <p:spPr>
          <a:xfrm>
            <a:off x="7913683" y="3490278"/>
            <a:ext cx="2373317" cy="901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7383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93C5DC-A338-3E4E-A2A6-46AC8C3699DB}"/>
              </a:ext>
            </a:extLst>
          </p:cNvPr>
          <p:cNvSpPr>
            <a:spLocks noGrp="1"/>
          </p:cNvSpPr>
          <p:nvPr>
            <p:ph idx="1"/>
          </p:nvPr>
        </p:nvSpPr>
        <p:spPr>
          <a:xfrm>
            <a:off x="838200" y="365124"/>
            <a:ext cx="11102788" cy="6492875"/>
          </a:xfrm>
        </p:spPr>
        <p:txBody>
          <a:bodyPr>
            <a:normAutofit/>
          </a:bodyPr>
          <a:lstStyle/>
          <a:p>
            <a:pPr marL="0" indent="0">
              <a:buNone/>
            </a:pPr>
            <a:r>
              <a:rPr lang="en-GB" sz="3200" dirty="0"/>
              <a:t>Boundary Conditions</a:t>
            </a:r>
          </a:p>
          <a:p>
            <a:pPr marL="0" indent="0">
              <a:buNone/>
            </a:pPr>
            <a:r>
              <a:rPr lang="en-GB" sz="2400" dirty="0"/>
              <a:t> A common misconception is that you “remove </a:t>
            </a:r>
            <a:r>
              <a:rPr lang="en-GB" sz="2400" dirty="0" err="1"/>
              <a:t>ibound</a:t>
            </a:r>
            <a:r>
              <a:rPr lang="en-GB" sz="2400" dirty="0"/>
              <a:t> because we are now working with an unconfined aquifer, which doesn't have boundaries, whereas in practical 1 we needed boundaries as we were working with a confined aquifer”. </a:t>
            </a:r>
          </a:p>
          <a:p>
            <a:pPr marL="0" indent="0">
              <a:buNone/>
            </a:pPr>
            <a:r>
              <a:rPr lang="en-GB" sz="2400" dirty="0">
                <a:solidFill>
                  <a:srgbClr val="FF0000"/>
                </a:solidFill>
              </a:rPr>
              <a:t>According to the MODFLOW Manual….</a:t>
            </a:r>
          </a:p>
          <a:p>
            <a:pPr marL="0" indent="0">
              <a:buNone/>
            </a:pPr>
            <a:r>
              <a:rPr lang="en-GB" sz="2400" dirty="0">
                <a:solidFill>
                  <a:srgbClr val="FF0000"/>
                </a:solidFill>
              </a:rPr>
              <a:t>IBOUND—is the boundary variable. </a:t>
            </a:r>
          </a:p>
          <a:p>
            <a:pPr marL="0" indent="0">
              <a:buNone/>
            </a:pPr>
            <a:r>
              <a:rPr lang="en-GB" sz="2400" b="1" dirty="0"/>
              <a:t>Defining appropriate boundary conditions is critical.</a:t>
            </a:r>
            <a:endParaRPr lang="en-US" sz="1800" b="1" dirty="0"/>
          </a:p>
        </p:txBody>
      </p:sp>
    </p:spTree>
    <p:extLst>
      <p:ext uri="{BB962C8B-B14F-4D97-AF65-F5344CB8AC3E}">
        <p14:creationId xmlns:p14="http://schemas.microsoft.com/office/powerpoint/2010/main" val="979040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D9173B-A970-1444-A214-5060B5829B57}"/>
              </a:ext>
            </a:extLst>
          </p:cNvPr>
          <p:cNvPicPr>
            <a:picLocks noGrp="1" noChangeAspect="1"/>
          </p:cNvPicPr>
          <p:nvPr>
            <p:ph idx="1"/>
          </p:nvPr>
        </p:nvPicPr>
        <p:blipFill>
          <a:blip r:embed="rId2"/>
          <a:stretch>
            <a:fillRect/>
          </a:stretch>
        </p:blipFill>
        <p:spPr>
          <a:xfrm>
            <a:off x="4092920" y="1825625"/>
            <a:ext cx="4006159" cy="4351338"/>
          </a:xfrm>
        </p:spPr>
      </p:pic>
      <p:pic>
        <p:nvPicPr>
          <p:cNvPr id="7" name="Picture 6">
            <a:extLst>
              <a:ext uri="{FF2B5EF4-FFF2-40B4-BE49-F238E27FC236}">
                <a16:creationId xmlns:a16="http://schemas.microsoft.com/office/drawing/2014/main" id="{28E1650E-8FEB-AE4F-AA1D-FE174BBB6F66}"/>
              </a:ext>
            </a:extLst>
          </p:cNvPr>
          <p:cNvPicPr>
            <a:picLocks noChangeAspect="1"/>
          </p:cNvPicPr>
          <p:nvPr/>
        </p:nvPicPr>
        <p:blipFill>
          <a:blip r:embed="rId3"/>
          <a:stretch>
            <a:fillRect/>
          </a:stretch>
        </p:blipFill>
        <p:spPr>
          <a:xfrm>
            <a:off x="3756800" y="1953400"/>
            <a:ext cx="4978400" cy="3251200"/>
          </a:xfrm>
          <a:prstGeom prst="rect">
            <a:avLst/>
          </a:prstGeom>
        </p:spPr>
      </p:pic>
      <p:pic>
        <p:nvPicPr>
          <p:cNvPr id="9" name="Picture 8">
            <a:extLst>
              <a:ext uri="{FF2B5EF4-FFF2-40B4-BE49-F238E27FC236}">
                <a16:creationId xmlns:a16="http://schemas.microsoft.com/office/drawing/2014/main" id="{1B89D6FB-6B65-8B4C-BF18-4E88925671A6}"/>
              </a:ext>
            </a:extLst>
          </p:cNvPr>
          <p:cNvPicPr>
            <a:picLocks noChangeAspect="1"/>
          </p:cNvPicPr>
          <p:nvPr/>
        </p:nvPicPr>
        <p:blipFill>
          <a:blip r:embed="rId4"/>
          <a:stretch>
            <a:fillRect/>
          </a:stretch>
        </p:blipFill>
        <p:spPr>
          <a:xfrm>
            <a:off x="1005840" y="1086643"/>
            <a:ext cx="10066160" cy="5602613"/>
          </a:xfrm>
          <a:prstGeom prst="rect">
            <a:avLst/>
          </a:prstGeom>
        </p:spPr>
      </p:pic>
      <p:sp>
        <p:nvSpPr>
          <p:cNvPr id="6" name="Title 1">
            <a:extLst>
              <a:ext uri="{FF2B5EF4-FFF2-40B4-BE49-F238E27FC236}">
                <a16:creationId xmlns:a16="http://schemas.microsoft.com/office/drawing/2014/main" id="{72E826B3-0A17-854F-9FB9-C9B22488C5B2}"/>
              </a:ext>
            </a:extLst>
          </p:cNvPr>
          <p:cNvSpPr txBox="1">
            <a:spLocks/>
          </p:cNvSpPr>
          <p:nvPr/>
        </p:nvSpPr>
        <p:spPr>
          <a:xfrm>
            <a:off x="96769" y="1603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Example plots for sensitivity analysis</a:t>
            </a:r>
            <a:br>
              <a:rPr lang="en-US" sz="3200"/>
            </a:br>
            <a:endParaRPr lang="en-US" sz="3200" dirty="0"/>
          </a:p>
        </p:txBody>
      </p:sp>
    </p:spTree>
    <p:extLst>
      <p:ext uri="{BB962C8B-B14F-4D97-AF65-F5344CB8AC3E}">
        <p14:creationId xmlns:p14="http://schemas.microsoft.com/office/powerpoint/2010/main" val="1981872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93C5DC-A338-3E4E-A2A6-46AC8C3699DB}"/>
              </a:ext>
            </a:extLst>
          </p:cNvPr>
          <p:cNvSpPr>
            <a:spLocks noGrp="1"/>
          </p:cNvSpPr>
          <p:nvPr>
            <p:ph idx="1"/>
          </p:nvPr>
        </p:nvSpPr>
        <p:spPr>
          <a:xfrm>
            <a:off x="838200" y="365124"/>
            <a:ext cx="10515600" cy="6492875"/>
          </a:xfrm>
        </p:spPr>
        <p:txBody>
          <a:bodyPr>
            <a:normAutofit/>
          </a:bodyPr>
          <a:lstStyle/>
          <a:p>
            <a:pPr marL="0" indent="0">
              <a:buNone/>
            </a:pPr>
            <a:r>
              <a:rPr lang="en-GB" sz="3200" dirty="0"/>
              <a:t>Some lovely coding!</a:t>
            </a:r>
          </a:p>
          <a:p>
            <a:pPr marL="0" indent="0">
              <a:buNone/>
            </a:pPr>
            <a:r>
              <a:rPr lang="en-GB" sz="2400" dirty="0"/>
              <a:t>There were some really ingenious solutions, such as saving results to external files and re-importing which meant you only had to run the script a few times. </a:t>
            </a:r>
          </a:p>
          <a:p>
            <a:pPr marL="0" indent="0">
              <a:buNone/>
            </a:pPr>
            <a:r>
              <a:rPr lang="en-GB" sz="2400" dirty="0"/>
              <a:t>We were particularly impressed by submissions that included images within the markdown of your notebook. </a:t>
            </a:r>
          </a:p>
          <a:p>
            <a:endParaRPr lang="en-US" sz="1200" dirty="0"/>
          </a:p>
        </p:txBody>
      </p:sp>
    </p:spTree>
    <p:extLst>
      <p:ext uri="{BB962C8B-B14F-4D97-AF65-F5344CB8AC3E}">
        <p14:creationId xmlns:p14="http://schemas.microsoft.com/office/powerpoint/2010/main" val="3592195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6E6B8D-72A8-B64B-8604-863FE78CC9F7}"/>
              </a:ext>
            </a:extLst>
          </p:cNvPr>
          <p:cNvPicPr>
            <a:picLocks noChangeAspect="1"/>
          </p:cNvPicPr>
          <p:nvPr/>
        </p:nvPicPr>
        <p:blipFill rotWithShape="1">
          <a:blip r:embed="rId2"/>
          <a:srcRect b="39346"/>
          <a:stretch/>
        </p:blipFill>
        <p:spPr>
          <a:xfrm>
            <a:off x="0" y="0"/>
            <a:ext cx="7824486" cy="4159624"/>
          </a:xfrm>
          <a:prstGeom prst="rect">
            <a:avLst/>
          </a:prstGeom>
        </p:spPr>
      </p:pic>
      <p:sp>
        <p:nvSpPr>
          <p:cNvPr id="8" name="TextBox 7">
            <a:extLst>
              <a:ext uri="{FF2B5EF4-FFF2-40B4-BE49-F238E27FC236}">
                <a16:creationId xmlns:a16="http://schemas.microsoft.com/office/drawing/2014/main" id="{BCF0739D-9B00-6748-A286-123A688715FC}"/>
              </a:ext>
            </a:extLst>
          </p:cNvPr>
          <p:cNvSpPr txBox="1"/>
          <p:nvPr/>
        </p:nvSpPr>
        <p:spPr>
          <a:xfrm>
            <a:off x="7824486" y="185195"/>
            <a:ext cx="4213185" cy="2862322"/>
          </a:xfrm>
          <a:prstGeom prst="rect">
            <a:avLst/>
          </a:prstGeom>
          <a:noFill/>
        </p:spPr>
        <p:txBody>
          <a:bodyPr wrap="square" rtlCol="0">
            <a:spAutoFit/>
          </a:bodyPr>
          <a:lstStyle/>
          <a:p>
            <a:r>
              <a:rPr lang="en-US" dirty="0"/>
              <a:t>Most people chose to display the default table created using Pandas (recommended approach) but any methodology is acceptable, such as the package “tabulate”. </a:t>
            </a:r>
          </a:p>
          <a:p>
            <a:endParaRPr lang="en-US" dirty="0"/>
          </a:p>
          <a:p>
            <a:r>
              <a:rPr lang="en-US" dirty="0"/>
              <a:t>Original code from stack overflow is referenced in this case. 95% of beginner code is recycled stack overflow answers.  Life becomes easier when you become more experienced with a module.</a:t>
            </a:r>
          </a:p>
        </p:txBody>
      </p:sp>
      <p:sp>
        <p:nvSpPr>
          <p:cNvPr id="2" name="Oval 1">
            <a:extLst>
              <a:ext uri="{FF2B5EF4-FFF2-40B4-BE49-F238E27FC236}">
                <a16:creationId xmlns:a16="http://schemas.microsoft.com/office/drawing/2014/main" id="{75F7CFCF-9170-654F-A99F-D4EE8D100A80}"/>
              </a:ext>
            </a:extLst>
          </p:cNvPr>
          <p:cNvSpPr/>
          <p:nvPr/>
        </p:nvSpPr>
        <p:spPr>
          <a:xfrm>
            <a:off x="534573" y="3592503"/>
            <a:ext cx="5120640" cy="5908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1CF032B-9DDA-5049-9EAB-F7119B6AAB77}"/>
              </a:ext>
            </a:extLst>
          </p:cNvPr>
          <p:cNvSpPr txBox="1"/>
          <p:nvPr/>
        </p:nvSpPr>
        <p:spPr>
          <a:xfrm>
            <a:off x="3720905" y="2922450"/>
            <a:ext cx="3868616" cy="646331"/>
          </a:xfrm>
          <a:prstGeom prst="rect">
            <a:avLst/>
          </a:prstGeom>
          <a:noFill/>
        </p:spPr>
        <p:txBody>
          <a:bodyPr wrap="square" rtlCol="0">
            <a:spAutoFit/>
          </a:bodyPr>
          <a:lstStyle/>
          <a:p>
            <a:pPr algn="ctr"/>
            <a:r>
              <a:rPr lang="en-US" dirty="0">
                <a:solidFill>
                  <a:srgbClr val="FF0000"/>
                </a:solidFill>
              </a:rPr>
              <a:t>Does it make sense to vary all parameters over the same range?</a:t>
            </a:r>
          </a:p>
        </p:txBody>
      </p:sp>
    </p:spTree>
    <p:extLst>
      <p:ext uri="{BB962C8B-B14F-4D97-AF65-F5344CB8AC3E}">
        <p14:creationId xmlns:p14="http://schemas.microsoft.com/office/powerpoint/2010/main" val="1533369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6E6B8D-72A8-B64B-8604-863FE78CC9F7}"/>
              </a:ext>
            </a:extLst>
          </p:cNvPr>
          <p:cNvPicPr>
            <a:picLocks noChangeAspect="1"/>
          </p:cNvPicPr>
          <p:nvPr/>
        </p:nvPicPr>
        <p:blipFill>
          <a:blip r:embed="rId2"/>
          <a:stretch>
            <a:fillRect/>
          </a:stretch>
        </p:blipFill>
        <p:spPr>
          <a:xfrm>
            <a:off x="0" y="0"/>
            <a:ext cx="7824486" cy="6858000"/>
          </a:xfrm>
          <a:prstGeom prst="rect">
            <a:avLst/>
          </a:prstGeom>
        </p:spPr>
      </p:pic>
      <p:sp>
        <p:nvSpPr>
          <p:cNvPr id="8" name="TextBox 7">
            <a:extLst>
              <a:ext uri="{FF2B5EF4-FFF2-40B4-BE49-F238E27FC236}">
                <a16:creationId xmlns:a16="http://schemas.microsoft.com/office/drawing/2014/main" id="{BCF0739D-9B00-6748-A286-123A688715FC}"/>
              </a:ext>
            </a:extLst>
          </p:cNvPr>
          <p:cNvSpPr txBox="1"/>
          <p:nvPr/>
        </p:nvSpPr>
        <p:spPr>
          <a:xfrm>
            <a:off x="7824486" y="185195"/>
            <a:ext cx="4213185" cy="2862322"/>
          </a:xfrm>
          <a:prstGeom prst="rect">
            <a:avLst/>
          </a:prstGeom>
          <a:noFill/>
        </p:spPr>
        <p:txBody>
          <a:bodyPr wrap="square" rtlCol="0">
            <a:spAutoFit/>
          </a:bodyPr>
          <a:lstStyle/>
          <a:p>
            <a:r>
              <a:rPr lang="en-US" dirty="0"/>
              <a:t>Most people chose to display the default table created using Pandas (recommended approach) but any methodology is acceptable, such as the package “tabulate”. </a:t>
            </a:r>
          </a:p>
          <a:p>
            <a:endParaRPr lang="en-US" dirty="0"/>
          </a:p>
          <a:p>
            <a:r>
              <a:rPr lang="en-US" dirty="0"/>
              <a:t>Original code from stack overflow is referenced in this case. 95% of beginner code is recycled stack overflow answers.  Life becomes easier when you become more experienced with a module.</a:t>
            </a:r>
          </a:p>
        </p:txBody>
      </p:sp>
      <p:sp>
        <p:nvSpPr>
          <p:cNvPr id="9" name="TextBox 8">
            <a:extLst>
              <a:ext uri="{FF2B5EF4-FFF2-40B4-BE49-F238E27FC236}">
                <a16:creationId xmlns:a16="http://schemas.microsoft.com/office/drawing/2014/main" id="{F3CE0916-295E-5D45-9FF4-4897FE410C9F}"/>
              </a:ext>
            </a:extLst>
          </p:cNvPr>
          <p:cNvSpPr txBox="1"/>
          <p:nvPr/>
        </p:nvSpPr>
        <p:spPr>
          <a:xfrm>
            <a:off x="7824485" y="3969572"/>
            <a:ext cx="4213185" cy="3293209"/>
          </a:xfrm>
          <a:prstGeom prst="rect">
            <a:avLst/>
          </a:prstGeom>
          <a:noFill/>
        </p:spPr>
        <p:txBody>
          <a:bodyPr wrap="square" rtlCol="0">
            <a:spAutoFit/>
          </a:bodyPr>
          <a:lstStyle/>
          <a:p>
            <a:pPr>
              <a:spcBef>
                <a:spcPts val="600"/>
              </a:spcBef>
            </a:pPr>
            <a:r>
              <a:rPr lang="en-US" dirty="0"/>
              <a:t>Here results of a single simulation are written to an external file using Pandas.</a:t>
            </a:r>
          </a:p>
          <a:p>
            <a:pPr>
              <a:spcBef>
                <a:spcPts val="600"/>
              </a:spcBef>
            </a:pPr>
            <a:r>
              <a:rPr lang="en-US" dirty="0"/>
              <a:t>The user repeats this process, changing the output file name and sensitivity analysis conditions, until they have a collection of result files.</a:t>
            </a:r>
          </a:p>
          <a:p>
            <a:pPr>
              <a:spcBef>
                <a:spcPts val="600"/>
              </a:spcBef>
            </a:pPr>
            <a:r>
              <a:rPr lang="en-US" dirty="0"/>
              <a:t>Writing to and reading from a csv file is much simpler than writing to Excel files and the recommended approach. </a:t>
            </a:r>
          </a:p>
          <a:p>
            <a:endParaRPr lang="en-US" dirty="0"/>
          </a:p>
          <a:p>
            <a:endParaRPr lang="en-US" dirty="0"/>
          </a:p>
        </p:txBody>
      </p:sp>
      <p:sp>
        <p:nvSpPr>
          <p:cNvPr id="5" name="Oval 4">
            <a:extLst>
              <a:ext uri="{FF2B5EF4-FFF2-40B4-BE49-F238E27FC236}">
                <a16:creationId xmlns:a16="http://schemas.microsoft.com/office/drawing/2014/main" id="{4B49AE1F-66DD-E84B-A9E7-BECF00B74F3A}"/>
              </a:ext>
            </a:extLst>
          </p:cNvPr>
          <p:cNvSpPr/>
          <p:nvPr/>
        </p:nvSpPr>
        <p:spPr>
          <a:xfrm>
            <a:off x="534573" y="3592503"/>
            <a:ext cx="5120640" cy="5908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3E3C1EE-C6B9-D04F-8B37-97F8274D49F5}"/>
              </a:ext>
            </a:extLst>
          </p:cNvPr>
          <p:cNvSpPr txBox="1"/>
          <p:nvPr/>
        </p:nvSpPr>
        <p:spPr>
          <a:xfrm>
            <a:off x="3720905" y="2922450"/>
            <a:ext cx="3868616" cy="646331"/>
          </a:xfrm>
          <a:prstGeom prst="rect">
            <a:avLst/>
          </a:prstGeom>
          <a:noFill/>
        </p:spPr>
        <p:txBody>
          <a:bodyPr wrap="square" rtlCol="0">
            <a:spAutoFit/>
          </a:bodyPr>
          <a:lstStyle/>
          <a:p>
            <a:pPr algn="ctr"/>
            <a:r>
              <a:rPr lang="en-US" dirty="0">
                <a:solidFill>
                  <a:srgbClr val="FF0000"/>
                </a:solidFill>
              </a:rPr>
              <a:t>Does it make sense to vary all parameters over the same range?</a:t>
            </a:r>
          </a:p>
        </p:txBody>
      </p:sp>
    </p:spTree>
    <p:extLst>
      <p:ext uri="{BB962C8B-B14F-4D97-AF65-F5344CB8AC3E}">
        <p14:creationId xmlns:p14="http://schemas.microsoft.com/office/powerpoint/2010/main" val="19357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EBF2CB-3E36-ED49-807D-AA05939FDE86}"/>
              </a:ext>
            </a:extLst>
          </p:cNvPr>
          <p:cNvPicPr>
            <a:picLocks noChangeAspect="1"/>
          </p:cNvPicPr>
          <p:nvPr/>
        </p:nvPicPr>
        <p:blipFill>
          <a:blip r:embed="rId2"/>
          <a:stretch>
            <a:fillRect/>
          </a:stretch>
        </p:blipFill>
        <p:spPr>
          <a:xfrm>
            <a:off x="0" y="0"/>
            <a:ext cx="7442522" cy="6858000"/>
          </a:xfrm>
          <a:prstGeom prst="rect">
            <a:avLst/>
          </a:prstGeom>
        </p:spPr>
      </p:pic>
      <p:sp>
        <p:nvSpPr>
          <p:cNvPr id="5" name="TextBox 4">
            <a:extLst>
              <a:ext uri="{FF2B5EF4-FFF2-40B4-BE49-F238E27FC236}">
                <a16:creationId xmlns:a16="http://schemas.microsoft.com/office/drawing/2014/main" id="{0CE29B8F-DAE1-6B4A-81A8-0599213636AC}"/>
              </a:ext>
            </a:extLst>
          </p:cNvPr>
          <p:cNvSpPr txBox="1"/>
          <p:nvPr/>
        </p:nvSpPr>
        <p:spPr>
          <a:xfrm>
            <a:off x="7442522" y="0"/>
            <a:ext cx="4583574" cy="5078313"/>
          </a:xfrm>
          <a:prstGeom prst="rect">
            <a:avLst/>
          </a:prstGeom>
          <a:noFill/>
        </p:spPr>
        <p:txBody>
          <a:bodyPr wrap="square" rtlCol="0">
            <a:spAutoFit/>
          </a:bodyPr>
          <a:lstStyle/>
          <a:p>
            <a:r>
              <a:rPr lang="en-US" dirty="0"/>
              <a:t>The result files are then imported back into the workbook. </a:t>
            </a:r>
          </a:p>
          <a:p>
            <a:endParaRPr lang="en-US" dirty="0"/>
          </a:p>
          <a:p>
            <a:r>
              <a:rPr lang="en-US" dirty="0"/>
              <a:t>Again the added complexity and hassle of using excel files is demonstrated by the substantial amount of additional code (red box) that could be eliminated using Pandas.</a:t>
            </a:r>
          </a:p>
          <a:p>
            <a:endParaRPr lang="en-US" dirty="0"/>
          </a:p>
          <a:p>
            <a:r>
              <a:rPr lang="en-US" i="1" dirty="0"/>
              <a:t>import pandas as </a:t>
            </a:r>
            <a:r>
              <a:rPr lang="en-US" i="1" dirty="0" err="1"/>
              <a:t>pd</a:t>
            </a:r>
            <a:endParaRPr lang="en-US" i="1" dirty="0"/>
          </a:p>
          <a:p>
            <a:r>
              <a:rPr lang="en-US" i="1" dirty="0" err="1"/>
              <a:t>results_file</a:t>
            </a:r>
            <a:r>
              <a:rPr lang="en-US" i="1" dirty="0"/>
              <a:t> = </a:t>
            </a:r>
            <a:r>
              <a:rPr lang="en-US" i="1" dirty="0" err="1"/>
              <a:t>pd.readcsv</a:t>
            </a:r>
            <a:r>
              <a:rPr lang="en-US" i="1" dirty="0"/>
              <a:t>(‘</a:t>
            </a:r>
            <a:r>
              <a:rPr lang="en-US" i="1" dirty="0" err="1"/>
              <a:t>filename’,options</a:t>
            </a:r>
            <a:r>
              <a:rPr lang="en-US" i="1" dirty="0"/>
              <a:t>)</a:t>
            </a:r>
          </a:p>
          <a:p>
            <a:r>
              <a:rPr lang="en-US" i="1" dirty="0" err="1"/>
              <a:t>results_file.plot</a:t>
            </a:r>
            <a:r>
              <a:rPr lang="en-US" i="1" dirty="0"/>
              <a:t>(</a:t>
            </a:r>
            <a:r>
              <a:rPr lang="en-US" i="1" dirty="0" err="1"/>
              <a:t>x,y,options</a:t>
            </a:r>
            <a:r>
              <a:rPr lang="en-US" i="1" dirty="0"/>
              <a:t>)</a:t>
            </a:r>
          </a:p>
          <a:p>
            <a:endParaRPr lang="en-US" dirty="0"/>
          </a:p>
          <a:p>
            <a:endParaRPr lang="en-US" dirty="0"/>
          </a:p>
          <a:p>
            <a:r>
              <a:rPr lang="en-US" dirty="0"/>
              <a:t>Nevertheless the code is referenced, well-commented, complex, custom and was rewarded with high marks.</a:t>
            </a:r>
          </a:p>
          <a:p>
            <a:endParaRPr lang="en-US" dirty="0"/>
          </a:p>
          <a:p>
            <a:endParaRPr lang="en-US" dirty="0"/>
          </a:p>
        </p:txBody>
      </p:sp>
      <p:sp>
        <p:nvSpPr>
          <p:cNvPr id="6" name="Rectangle 5">
            <a:extLst>
              <a:ext uri="{FF2B5EF4-FFF2-40B4-BE49-F238E27FC236}">
                <a16:creationId xmlns:a16="http://schemas.microsoft.com/office/drawing/2014/main" id="{31DAEBB9-3E35-7C4B-A5EA-E6159CB978FE}"/>
              </a:ext>
            </a:extLst>
          </p:cNvPr>
          <p:cNvSpPr/>
          <p:nvPr/>
        </p:nvSpPr>
        <p:spPr>
          <a:xfrm>
            <a:off x="578734" y="3761772"/>
            <a:ext cx="6736466" cy="451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56E50B7-AE69-844B-9E0B-1B38A6ED3E0B}"/>
              </a:ext>
            </a:extLst>
          </p:cNvPr>
          <p:cNvSpPr/>
          <p:nvPr/>
        </p:nvSpPr>
        <p:spPr>
          <a:xfrm>
            <a:off x="578734" y="474562"/>
            <a:ext cx="6736466" cy="1840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85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F17F24-9615-B04C-9311-A60BA954D5C0}"/>
              </a:ext>
            </a:extLst>
          </p:cNvPr>
          <p:cNvPicPr>
            <a:picLocks noChangeAspect="1"/>
          </p:cNvPicPr>
          <p:nvPr/>
        </p:nvPicPr>
        <p:blipFill rotWithShape="1">
          <a:blip r:embed="rId2"/>
          <a:srcRect r="20534" b="16472"/>
          <a:stretch/>
        </p:blipFill>
        <p:spPr>
          <a:xfrm>
            <a:off x="105899" y="1041779"/>
            <a:ext cx="7394615" cy="2504049"/>
          </a:xfrm>
          <a:prstGeom prst="rect">
            <a:avLst/>
          </a:prstGeom>
        </p:spPr>
      </p:pic>
      <p:pic>
        <p:nvPicPr>
          <p:cNvPr id="12" name="Picture 11">
            <a:extLst>
              <a:ext uri="{FF2B5EF4-FFF2-40B4-BE49-F238E27FC236}">
                <a16:creationId xmlns:a16="http://schemas.microsoft.com/office/drawing/2014/main" id="{DAF8B12F-55ED-1847-8240-8BCE06F20360}"/>
              </a:ext>
            </a:extLst>
          </p:cNvPr>
          <p:cNvPicPr>
            <a:picLocks noChangeAspect="1"/>
          </p:cNvPicPr>
          <p:nvPr/>
        </p:nvPicPr>
        <p:blipFill rotWithShape="1">
          <a:blip r:embed="rId3"/>
          <a:srcRect b="9687"/>
          <a:stretch/>
        </p:blipFill>
        <p:spPr>
          <a:xfrm>
            <a:off x="4349989" y="3683006"/>
            <a:ext cx="7594937" cy="3174994"/>
          </a:xfrm>
          <a:prstGeom prst="rect">
            <a:avLst/>
          </a:prstGeom>
        </p:spPr>
      </p:pic>
      <p:sp>
        <p:nvSpPr>
          <p:cNvPr id="4" name="TextBox 3">
            <a:extLst>
              <a:ext uri="{FF2B5EF4-FFF2-40B4-BE49-F238E27FC236}">
                <a16:creationId xmlns:a16="http://schemas.microsoft.com/office/drawing/2014/main" id="{791ED298-6E3C-5742-BEE1-B1EAEDB0680A}"/>
              </a:ext>
            </a:extLst>
          </p:cNvPr>
          <p:cNvSpPr txBox="1"/>
          <p:nvPr/>
        </p:nvSpPr>
        <p:spPr>
          <a:xfrm>
            <a:off x="368193" y="319826"/>
            <a:ext cx="11576733" cy="584775"/>
          </a:xfrm>
          <a:prstGeom prst="rect">
            <a:avLst/>
          </a:prstGeom>
          <a:noFill/>
        </p:spPr>
        <p:txBody>
          <a:bodyPr wrap="square" rtlCol="0">
            <a:spAutoFit/>
          </a:bodyPr>
          <a:lstStyle/>
          <a:p>
            <a:r>
              <a:rPr lang="en-US" sz="3200" dirty="0"/>
              <a:t>Example of how to </a:t>
            </a:r>
            <a:r>
              <a:rPr lang="en-GB" sz="3200" dirty="0"/>
              <a:t>include an image within markdown</a:t>
            </a:r>
            <a:endParaRPr lang="en-US" sz="3200" dirty="0"/>
          </a:p>
        </p:txBody>
      </p:sp>
    </p:spTree>
    <p:extLst>
      <p:ext uri="{BB962C8B-B14F-4D97-AF65-F5344CB8AC3E}">
        <p14:creationId xmlns:p14="http://schemas.microsoft.com/office/powerpoint/2010/main" val="904827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C75EB-F2EC-BC42-9B5C-3CF5DEF1A513}"/>
              </a:ext>
            </a:extLst>
          </p:cNvPr>
          <p:cNvSpPr>
            <a:spLocks noGrp="1"/>
          </p:cNvSpPr>
          <p:nvPr>
            <p:ph type="title"/>
          </p:nvPr>
        </p:nvSpPr>
        <p:spPr/>
        <p:txBody>
          <a:bodyPr/>
          <a:lstStyle/>
          <a:p>
            <a:r>
              <a:rPr lang="en-US" dirty="0"/>
              <a:t>Some live coding…..</a:t>
            </a:r>
          </a:p>
        </p:txBody>
      </p:sp>
      <p:sp>
        <p:nvSpPr>
          <p:cNvPr id="4" name="Content Placeholder 3">
            <a:extLst>
              <a:ext uri="{FF2B5EF4-FFF2-40B4-BE49-F238E27FC236}">
                <a16:creationId xmlns:a16="http://schemas.microsoft.com/office/drawing/2014/main" id="{4ED448D3-6EA7-5846-9BE4-4167245842E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3062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814" y="3758405"/>
            <a:ext cx="10515600" cy="1325563"/>
          </a:xfrm>
        </p:spPr>
        <p:txBody>
          <a:bodyPr>
            <a:normAutofit fontScale="90000"/>
          </a:bodyPr>
          <a:lstStyle/>
          <a:p>
            <a:r>
              <a:rPr lang="en-GB" dirty="0"/>
              <a:t>Part A: Building a</a:t>
            </a:r>
            <a:r>
              <a:rPr lang="en-US" dirty="0"/>
              <a:t> more realistic model</a:t>
            </a:r>
            <a:br>
              <a:rPr lang="en-US" dirty="0"/>
            </a:br>
            <a:br>
              <a:rPr lang="en-US" dirty="0"/>
            </a:br>
            <a:br>
              <a:rPr lang="en-US" dirty="0"/>
            </a:br>
            <a:br>
              <a:rPr lang="en-US" dirty="0"/>
            </a:br>
            <a:br>
              <a:rPr lang="en-US" dirty="0"/>
            </a:br>
            <a:br>
              <a:rPr lang="en-US" dirty="0"/>
            </a:br>
            <a:br>
              <a:rPr lang="en-US" dirty="0"/>
            </a:br>
            <a:br>
              <a:rPr lang="en-US" sz="100" dirty="0"/>
            </a:br>
            <a:r>
              <a:rPr lang="en-US" sz="100" dirty="0"/>
              <a:t>Part B:P</a:t>
            </a:r>
            <a:br>
              <a:rPr lang="en-US" sz="100" dirty="0"/>
            </a:br>
            <a:r>
              <a:rPr lang="en-US" dirty="0"/>
              <a:t>Part B: Opportunity for extension work </a:t>
            </a:r>
            <a:br>
              <a:rPr lang="en-US" dirty="0"/>
            </a:br>
            <a:br>
              <a:rPr lang="en-US" dirty="0"/>
            </a:br>
            <a:br>
              <a:rPr lang="en-US" dirty="0"/>
            </a:br>
            <a:br>
              <a:rPr lang="en-US" dirty="0"/>
            </a:br>
            <a:br>
              <a:rPr lang="en-US" dirty="0"/>
            </a:br>
            <a:br>
              <a:rPr lang="en-US" dirty="0"/>
            </a:br>
            <a:endParaRPr lang="en-US" dirty="0"/>
          </a:p>
        </p:txBody>
      </p:sp>
      <p:sp>
        <p:nvSpPr>
          <p:cNvPr id="3" name="Content Placeholder 2"/>
          <p:cNvSpPr>
            <a:spLocks noGrp="1"/>
          </p:cNvSpPr>
          <p:nvPr>
            <p:ph idx="1"/>
          </p:nvPr>
        </p:nvSpPr>
        <p:spPr>
          <a:xfrm>
            <a:off x="1018083" y="1270989"/>
            <a:ext cx="10515600" cy="5249732"/>
          </a:xfrm>
        </p:spPr>
        <p:txBody>
          <a:bodyPr>
            <a:normAutofit/>
          </a:bodyPr>
          <a:lstStyle/>
          <a:p>
            <a:r>
              <a:rPr lang="en-US" dirty="0"/>
              <a:t>3D geometries</a:t>
            </a:r>
          </a:p>
          <a:p>
            <a:r>
              <a:rPr lang="en-US" dirty="0"/>
              <a:t>Layered system with confined and unconfined aquifers</a:t>
            </a:r>
          </a:p>
          <a:p>
            <a:r>
              <a:rPr lang="en-US" dirty="0"/>
              <a:t>Varying model resolution</a:t>
            </a:r>
          </a:p>
          <a:p>
            <a:r>
              <a:rPr lang="en-US" dirty="0"/>
              <a:t>Varying domain size</a:t>
            </a:r>
          </a:p>
          <a:p>
            <a:r>
              <a:rPr lang="en-US" dirty="0"/>
              <a:t>Particle tracking and timing </a:t>
            </a:r>
            <a:endParaRPr lang="en-GB" dirty="0"/>
          </a:p>
          <a:p>
            <a:r>
              <a:rPr lang="en-US" dirty="0"/>
              <a:t>Considering pathways and fate of contaminants</a:t>
            </a:r>
          </a:p>
          <a:p>
            <a:endParaRPr lang="en-US" dirty="0"/>
          </a:p>
          <a:p>
            <a:endParaRPr lang="en-US" sz="1000" dirty="0"/>
          </a:p>
          <a:p>
            <a:r>
              <a:rPr lang="en-US" dirty="0"/>
              <a:t>Optional for bonus marks</a:t>
            </a:r>
          </a:p>
          <a:p>
            <a:r>
              <a:rPr lang="en-US" dirty="0"/>
              <a:t>Developing your expertise based on further work on an aspect of the model you select</a:t>
            </a:r>
          </a:p>
          <a:p>
            <a:endParaRPr lang="en-US" dirty="0"/>
          </a:p>
        </p:txBody>
      </p:sp>
    </p:spTree>
    <p:extLst>
      <p:ext uri="{BB962C8B-B14F-4D97-AF65-F5344CB8AC3E}">
        <p14:creationId xmlns:p14="http://schemas.microsoft.com/office/powerpoint/2010/main" val="123827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AB638-B9CB-9B4E-95DB-24DB38E172F1}"/>
              </a:ext>
            </a:extLst>
          </p:cNvPr>
          <p:cNvSpPr>
            <a:spLocks noGrp="1"/>
          </p:cNvSpPr>
          <p:nvPr>
            <p:ph type="title"/>
          </p:nvPr>
        </p:nvSpPr>
        <p:spPr>
          <a:xfrm>
            <a:off x="0" y="0"/>
            <a:ext cx="10515600" cy="1325563"/>
          </a:xfrm>
        </p:spPr>
        <p:txBody>
          <a:bodyPr>
            <a:normAutofit/>
          </a:bodyPr>
          <a:lstStyle/>
          <a:p>
            <a:r>
              <a:rPr lang="en-US" sz="3200" dirty="0"/>
              <a:t>Part A – Compulsory exercise</a:t>
            </a:r>
          </a:p>
        </p:txBody>
      </p:sp>
      <p:sp>
        <p:nvSpPr>
          <p:cNvPr id="3" name="Content Placeholder 2">
            <a:extLst>
              <a:ext uri="{FF2B5EF4-FFF2-40B4-BE49-F238E27FC236}">
                <a16:creationId xmlns:a16="http://schemas.microsoft.com/office/drawing/2014/main" id="{AA117A0A-E724-684C-9B86-EBE6FDB40FDB}"/>
              </a:ext>
            </a:extLst>
          </p:cNvPr>
          <p:cNvSpPr>
            <a:spLocks noGrp="1"/>
          </p:cNvSpPr>
          <p:nvPr>
            <p:ph idx="1"/>
          </p:nvPr>
        </p:nvSpPr>
        <p:spPr>
          <a:xfrm>
            <a:off x="403761" y="1045028"/>
            <a:ext cx="11578442" cy="5676405"/>
          </a:xfrm>
        </p:spPr>
        <p:txBody>
          <a:bodyPr>
            <a:normAutofit fontScale="47500" lnSpcReduction="20000"/>
          </a:bodyPr>
          <a:lstStyle/>
          <a:p>
            <a:pPr>
              <a:lnSpc>
                <a:spcPct val="110000"/>
              </a:lnSpc>
            </a:pPr>
            <a:r>
              <a:rPr lang="en-US" sz="3800" dirty="0"/>
              <a:t>Building on the model you created during previous </a:t>
            </a:r>
            <a:r>
              <a:rPr lang="en-US" sz="3800" dirty="0" err="1"/>
              <a:t>FloPy</a:t>
            </a:r>
            <a:r>
              <a:rPr lang="en-US" sz="3800" dirty="0"/>
              <a:t> </a:t>
            </a:r>
            <a:r>
              <a:rPr lang="en-US" sz="3800" dirty="0" err="1"/>
              <a:t>practicals</a:t>
            </a:r>
            <a:r>
              <a:rPr lang="en-US" sz="3800" dirty="0"/>
              <a:t> simulating flow in a simple homogeneous aquifer, </a:t>
            </a:r>
          </a:p>
          <a:p>
            <a:pPr>
              <a:lnSpc>
                <a:spcPct val="110000"/>
              </a:lnSpc>
            </a:pPr>
            <a:r>
              <a:rPr lang="en-US" sz="3800" dirty="0"/>
              <a:t>You will model a layered aquifer, simulating the effect of pumping from a well pumping in the confined aquifer, </a:t>
            </a:r>
          </a:p>
          <a:p>
            <a:pPr>
              <a:lnSpc>
                <a:spcPct val="110000"/>
              </a:lnSpc>
            </a:pPr>
            <a:r>
              <a:rPr lang="en-US" sz="3800" dirty="0"/>
              <a:t>And use this model to a) calculate source protection zones around the pumping well and b) consider the potential contamination of the well following a release of pollutants from a point source in the catchment. </a:t>
            </a:r>
          </a:p>
          <a:p>
            <a:pPr marL="457200" lvl="1" indent="0">
              <a:lnSpc>
                <a:spcPct val="110000"/>
              </a:lnSpc>
              <a:buNone/>
            </a:pPr>
            <a:r>
              <a:rPr lang="en-US" sz="3400" i="1" dirty="0"/>
              <a:t>Note for some of these questions you will need to refer to material in forthcoming lectures on contaminant transport</a:t>
            </a:r>
          </a:p>
          <a:p>
            <a:pPr>
              <a:lnSpc>
                <a:spcPct val="110000"/>
              </a:lnSpc>
            </a:pPr>
            <a:r>
              <a:rPr lang="en-US" sz="3800" dirty="0">
                <a:solidFill>
                  <a:schemeClr val="bg1"/>
                </a:solidFill>
              </a:rPr>
              <a:t>Answers to questions in </a:t>
            </a:r>
            <a:r>
              <a:rPr lang="en-US" sz="3800" b="1" dirty="0">
                <a:solidFill>
                  <a:schemeClr val="bg1"/>
                </a:solidFill>
              </a:rPr>
              <a:t>BLUE</a:t>
            </a:r>
            <a:r>
              <a:rPr lang="en-US" sz="3800" dirty="0">
                <a:solidFill>
                  <a:schemeClr val="bg1"/>
                </a:solidFill>
              </a:rPr>
              <a:t> should be done as short comments to the code in the notebook, which will then be pushed to GitHub by 12.00 Monday 17</a:t>
            </a:r>
            <a:r>
              <a:rPr lang="en-US" sz="3800" baseline="30000" dirty="0">
                <a:solidFill>
                  <a:schemeClr val="bg1"/>
                </a:solidFill>
              </a:rPr>
              <a:t>th</a:t>
            </a:r>
            <a:r>
              <a:rPr lang="en-US" sz="3800" dirty="0">
                <a:solidFill>
                  <a:schemeClr val="bg1"/>
                </a:solidFill>
              </a:rPr>
              <a:t> December.</a:t>
            </a:r>
            <a:endParaRPr lang="en-GB" sz="3800" dirty="0">
              <a:solidFill>
                <a:schemeClr val="bg1"/>
              </a:solidFill>
            </a:endParaRPr>
          </a:p>
          <a:p>
            <a:pPr>
              <a:lnSpc>
                <a:spcPct val="110000"/>
              </a:lnSpc>
            </a:pPr>
            <a:r>
              <a:rPr lang="en-US" sz="3800" dirty="0">
                <a:solidFill>
                  <a:schemeClr val="bg1"/>
                </a:solidFill>
              </a:rPr>
              <a:t>Answers to questions in </a:t>
            </a:r>
            <a:r>
              <a:rPr lang="en-US" sz="3800" b="1" dirty="0">
                <a:solidFill>
                  <a:schemeClr val="bg1"/>
                </a:solidFill>
              </a:rPr>
              <a:t>RED</a:t>
            </a:r>
            <a:r>
              <a:rPr lang="en-US" sz="3800" dirty="0">
                <a:solidFill>
                  <a:schemeClr val="bg1"/>
                </a:solidFill>
              </a:rPr>
              <a:t> should be longer answers word processed in a separate document illustrated by screenshots. A hard copy of this should be handed to the School Office by 12.00 Monday 17th December, as well as being pushed to GitHub as part of your code</a:t>
            </a:r>
            <a:endParaRPr lang="en-GB" sz="3800" dirty="0">
              <a:solidFill>
                <a:schemeClr val="bg1"/>
              </a:solidFill>
            </a:endParaRPr>
          </a:p>
          <a:p>
            <a:pPr>
              <a:lnSpc>
                <a:spcPct val="110000"/>
              </a:lnSpc>
            </a:pPr>
            <a:r>
              <a:rPr lang="en-US" sz="3800" dirty="0">
                <a:solidFill>
                  <a:schemeClr val="bg1"/>
                </a:solidFill>
              </a:rPr>
              <a:t>Marking criteria </a:t>
            </a:r>
          </a:p>
          <a:p>
            <a:pPr lvl="1">
              <a:lnSpc>
                <a:spcPct val="110000"/>
              </a:lnSpc>
            </a:pPr>
            <a:r>
              <a:rPr lang="en-US" sz="3400" dirty="0">
                <a:solidFill>
                  <a:schemeClr val="bg1"/>
                </a:solidFill>
              </a:rPr>
              <a:t>Having a fully working code at the end of this exercise is the minimum you will require to score 50% in this assessment. </a:t>
            </a:r>
          </a:p>
          <a:p>
            <a:pPr lvl="1">
              <a:lnSpc>
                <a:spcPct val="110000"/>
              </a:lnSpc>
            </a:pPr>
            <a:r>
              <a:rPr lang="en-US" sz="3400" dirty="0">
                <a:solidFill>
                  <a:schemeClr val="bg1"/>
                </a:solidFill>
              </a:rPr>
              <a:t>However, you also need to be able to demonstrate a hydrogeological understanding by fully answering the questions set.</a:t>
            </a:r>
          </a:p>
          <a:p>
            <a:pPr lvl="1">
              <a:lnSpc>
                <a:spcPct val="110000"/>
              </a:lnSpc>
            </a:pPr>
            <a:r>
              <a:rPr lang="en-US" sz="3400" dirty="0">
                <a:solidFill>
                  <a:schemeClr val="bg1"/>
                </a:solidFill>
              </a:rPr>
              <a:t>Whilst it is possible to get a first-class mark without answering the bonus questions, these are potential extra marks available.  </a:t>
            </a:r>
            <a:endParaRPr lang="en-GB" sz="3400" dirty="0">
              <a:solidFill>
                <a:schemeClr val="bg1"/>
              </a:solidFill>
            </a:endParaRPr>
          </a:p>
          <a:p>
            <a:pPr lvl="1">
              <a:lnSpc>
                <a:spcPct val="110000"/>
              </a:lnSpc>
            </a:pPr>
            <a:r>
              <a:rPr lang="en-GB" sz="3400" dirty="0">
                <a:solidFill>
                  <a:schemeClr val="bg1"/>
                </a:solidFill>
              </a:rPr>
              <a:t>All students are required to undertake the work in Part A (as described below), and a complete answer to this can gain you marks up to 75%. </a:t>
            </a:r>
          </a:p>
          <a:p>
            <a:pPr>
              <a:lnSpc>
                <a:spcPct val="110000"/>
              </a:lnSpc>
            </a:pPr>
            <a:r>
              <a:rPr lang="en-GB" sz="3800" dirty="0">
                <a:solidFill>
                  <a:schemeClr val="bg1"/>
                </a:solidFill>
              </a:rPr>
              <a:t>This part of the course will be supported by demonstrators present in practical sessions in weeks 8, 10 and 11.</a:t>
            </a:r>
          </a:p>
          <a:p>
            <a:pPr>
              <a:lnSpc>
                <a:spcPct val="110000"/>
              </a:lnSpc>
            </a:pPr>
            <a:endParaRPr lang="en-US" dirty="0"/>
          </a:p>
        </p:txBody>
      </p:sp>
    </p:spTree>
    <p:extLst>
      <p:ext uri="{BB962C8B-B14F-4D97-AF65-F5344CB8AC3E}">
        <p14:creationId xmlns:p14="http://schemas.microsoft.com/office/powerpoint/2010/main" val="2828398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AB638-B9CB-9B4E-95DB-24DB38E172F1}"/>
              </a:ext>
            </a:extLst>
          </p:cNvPr>
          <p:cNvSpPr>
            <a:spLocks noGrp="1"/>
          </p:cNvSpPr>
          <p:nvPr>
            <p:ph type="title"/>
          </p:nvPr>
        </p:nvSpPr>
        <p:spPr>
          <a:xfrm>
            <a:off x="0" y="0"/>
            <a:ext cx="10515600" cy="1325563"/>
          </a:xfrm>
        </p:spPr>
        <p:txBody>
          <a:bodyPr>
            <a:normAutofit/>
          </a:bodyPr>
          <a:lstStyle/>
          <a:p>
            <a:r>
              <a:rPr lang="en-US" sz="3200" dirty="0"/>
              <a:t>Part A – Compulsory exercise</a:t>
            </a:r>
          </a:p>
        </p:txBody>
      </p:sp>
      <p:sp>
        <p:nvSpPr>
          <p:cNvPr id="3" name="Content Placeholder 2">
            <a:extLst>
              <a:ext uri="{FF2B5EF4-FFF2-40B4-BE49-F238E27FC236}">
                <a16:creationId xmlns:a16="http://schemas.microsoft.com/office/drawing/2014/main" id="{AA117A0A-E724-684C-9B86-EBE6FDB40FDB}"/>
              </a:ext>
            </a:extLst>
          </p:cNvPr>
          <p:cNvSpPr>
            <a:spLocks noGrp="1"/>
          </p:cNvSpPr>
          <p:nvPr>
            <p:ph idx="1"/>
          </p:nvPr>
        </p:nvSpPr>
        <p:spPr>
          <a:xfrm>
            <a:off x="403761" y="1045028"/>
            <a:ext cx="11578442" cy="5676405"/>
          </a:xfrm>
        </p:spPr>
        <p:txBody>
          <a:bodyPr>
            <a:normAutofit fontScale="47500" lnSpcReduction="20000"/>
          </a:bodyPr>
          <a:lstStyle/>
          <a:p>
            <a:pPr>
              <a:lnSpc>
                <a:spcPct val="110000"/>
              </a:lnSpc>
            </a:pPr>
            <a:r>
              <a:rPr lang="en-US" sz="3800" dirty="0"/>
              <a:t>Building on the model you created during previous </a:t>
            </a:r>
            <a:r>
              <a:rPr lang="en-US" sz="3800" dirty="0" err="1"/>
              <a:t>FloPy</a:t>
            </a:r>
            <a:r>
              <a:rPr lang="en-US" sz="3800" dirty="0"/>
              <a:t> </a:t>
            </a:r>
            <a:r>
              <a:rPr lang="en-US" sz="3800" dirty="0" err="1"/>
              <a:t>practicals</a:t>
            </a:r>
            <a:r>
              <a:rPr lang="en-US" sz="3800" dirty="0"/>
              <a:t> simulating flow in a simple homogeneous aquifer, </a:t>
            </a:r>
          </a:p>
          <a:p>
            <a:pPr>
              <a:lnSpc>
                <a:spcPct val="110000"/>
              </a:lnSpc>
            </a:pPr>
            <a:r>
              <a:rPr lang="en-US" sz="3800" dirty="0"/>
              <a:t>You will model a layered aquifer, simulating the effect of pumping from a well pumping in the confined aquifer, </a:t>
            </a:r>
          </a:p>
          <a:p>
            <a:pPr>
              <a:lnSpc>
                <a:spcPct val="110000"/>
              </a:lnSpc>
            </a:pPr>
            <a:r>
              <a:rPr lang="en-US" sz="3800" dirty="0"/>
              <a:t>And use this model to a) calculate source protection zones around the pumping well and b) consider the potential contamination of the well following a release of pollutants from a point source in the catchment. </a:t>
            </a:r>
          </a:p>
          <a:p>
            <a:pPr marL="457200" lvl="1" indent="0">
              <a:lnSpc>
                <a:spcPct val="110000"/>
              </a:lnSpc>
              <a:buNone/>
            </a:pPr>
            <a:r>
              <a:rPr lang="en-US" sz="3400" i="1" dirty="0"/>
              <a:t>Note for some of these questions you will need to refer to material in forthcoming lectures on contaminant transport</a:t>
            </a:r>
          </a:p>
          <a:p>
            <a:pPr>
              <a:lnSpc>
                <a:spcPct val="110000"/>
              </a:lnSpc>
            </a:pPr>
            <a:r>
              <a:rPr lang="en-US" sz="3800" dirty="0">
                <a:solidFill>
                  <a:srgbClr val="0070C0"/>
                </a:solidFill>
              </a:rPr>
              <a:t>Answers to questions in </a:t>
            </a:r>
            <a:r>
              <a:rPr lang="en-US" sz="3800" b="1" dirty="0">
                <a:solidFill>
                  <a:srgbClr val="0070C0"/>
                </a:solidFill>
              </a:rPr>
              <a:t>BLUE</a:t>
            </a:r>
            <a:r>
              <a:rPr lang="en-US" sz="3800" dirty="0">
                <a:solidFill>
                  <a:srgbClr val="0070C0"/>
                </a:solidFill>
              </a:rPr>
              <a:t> should be done as short comments to the code in the notebook, which will then be pushed to GitHub by 12.00 Monday 17</a:t>
            </a:r>
            <a:r>
              <a:rPr lang="en-US" sz="3800" baseline="30000" dirty="0">
                <a:solidFill>
                  <a:srgbClr val="0070C0"/>
                </a:solidFill>
              </a:rPr>
              <a:t>th</a:t>
            </a:r>
            <a:r>
              <a:rPr lang="en-US" sz="3800" dirty="0">
                <a:solidFill>
                  <a:srgbClr val="0070C0"/>
                </a:solidFill>
              </a:rPr>
              <a:t> December.</a:t>
            </a:r>
            <a:endParaRPr lang="en-GB" sz="3800" dirty="0">
              <a:solidFill>
                <a:srgbClr val="0070C0"/>
              </a:solidFill>
            </a:endParaRPr>
          </a:p>
          <a:p>
            <a:pPr>
              <a:lnSpc>
                <a:spcPct val="110000"/>
              </a:lnSpc>
            </a:pPr>
            <a:r>
              <a:rPr lang="en-US" sz="3800" dirty="0">
                <a:solidFill>
                  <a:srgbClr val="FF0000"/>
                </a:solidFill>
              </a:rPr>
              <a:t>Answers to questions in </a:t>
            </a:r>
            <a:r>
              <a:rPr lang="en-US" sz="3800" b="1" dirty="0">
                <a:solidFill>
                  <a:srgbClr val="FF0000"/>
                </a:solidFill>
              </a:rPr>
              <a:t>RED</a:t>
            </a:r>
            <a:r>
              <a:rPr lang="en-US" sz="3800" dirty="0">
                <a:solidFill>
                  <a:srgbClr val="FF0000"/>
                </a:solidFill>
              </a:rPr>
              <a:t> should be longer answers word processed in a separate document illustrated by screenshots. A hard copy of this should be handed to the School Office by 12.00 Monday 17th December, as well as being pushed to GitHub as part of your code</a:t>
            </a:r>
            <a:endParaRPr lang="en-GB" sz="3800" dirty="0">
              <a:solidFill>
                <a:srgbClr val="FF0000"/>
              </a:solidFill>
            </a:endParaRPr>
          </a:p>
          <a:p>
            <a:pPr>
              <a:lnSpc>
                <a:spcPct val="110000"/>
              </a:lnSpc>
            </a:pPr>
            <a:r>
              <a:rPr lang="en-US" sz="3800" dirty="0">
                <a:solidFill>
                  <a:schemeClr val="bg1"/>
                </a:solidFill>
              </a:rPr>
              <a:t>Marking criteria </a:t>
            </a:r>
          </a:p>
          <a:p>
            <a:pPr lvl="1">
              <a:lnSpc>
                <a:spcPct val="110000"/>
              </a:lnSpc>
            </a:pPr>
            <a:r>
              <a:rPr lang="en-US" sz="3400" dirty="0">
                <a:solidFill>
                  <a:schemeClr val="bg1"/>
                </a:solidFill>
              </a:rPr>
              <a:t>Having a fully working code at the end of this exercise is the minimum you will require to score 50% in this assessment. </a:t>
            </a:r>
          </a:p>
          <a:p>
            <a:pPr lvl="1">
              <a:lnSpc>
                <a:spcPct val="110000"/>
              </a:lnSpc>
            </a:pPr>
            <a:r>
              <a:rPr lang="en-US" sz="3400" dirty="0">
                <a:solidFill>
                  <a:schemeClr val="bg1"/>
                </a:solidFill>
              </a:rPr>
              <a:t>However, you also need to be able to demonstrate a hydrogeological understanding by fully answering the questions set.</a:t>
            </a:r>
          </a:p>
          <a:p>
            <a:pPr lvl="1">
              <a:lnSpc>
                <a:spcPct val="110000"/>
              </a:lnSpc>
            </a:pPr>
            <a:r>
              <a:rPr lang="en-US" sz="3400" dirty="0">
                <a:solidFill>
                  <a:schemeClr val="bg1"/>
                </a:solidFill>
              </a:rPr>
              <a:t>Whilst it is possible to get a first-class mark without answering the bonus questions, these are potential extra marks available.  </a:t>
            </a:r>
            <a:endParaRPr lang="en-GB" sz="3400" dirty="0">
              <a:solidFill>
                <a:schemeClr val="bg1"/>
              </a:solidFill>
            </a:endParaRPr>
          </a:p>
          <a:p>
            <a:pPr lvl="1">
              <a:lnSpc>
                <a:spcPct val="110000"/>
              </a:lnSpc>
            </a:pPr>
            <a:r>
              <a:rPr lang="en-GB" sz="3400" dirty="0">
                <a:solidFill>
                  <a:schemeClr val="bg1"/>
                </a:solidFill>
              </a:rPr>
              <a:t>All students are required to undertake the work in Part A (as described below), and a complete answer to this can gain you marks up to 75%. </a:t>
            </a:r>
          </a:p>
          <a:p>
            <a:pPr>
              <a:lnSpc>
                <a:spcPct val="110000"/>
              </a:lnSpc>
            </a:pPr>
            <a:r>
              <a:rPr lang="en-GB" sz="3800" dirty="0">
                <a:solidFill>
                  <a:schemeClr val="bg1"/>
                </a:solidFill>
              </a:rPr>
              <a:t>This part of the course will be supported by demonstrators present in practical sessions in weeks 8, 10 and 11.</a:t>
            </a:r>
          </a:p>
          <a:p>
            <a:pPr>
              <a:lnSpc>
                <a:spcPct val="110000"/>
              </a:lnSpc>
            </a:pPr>
            <a:endParaRPr lang="en-US" dirty="0"/>
          </a:p>
        </p:txBody>
      </p:sp>
    </p:spTree>
    <p:extLst>
      <p:ext uri="{BB962C8B-B14F-4D97-AF65-F5344CB8AC3E}">
        <p14:creationId xmlns:p14="http://schemas.microsoft.com/office/powerpoint/2010/main" val="653862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Rectangle 2"/>
          <p:cNvSpPr>
            <a:spLocks noGrp="1" noChangeArrowheads="1"/>
          </p:cNvSpPr>
          <p:nvPr>
            <p:ph type="body" sz="half" idx="1"/>
          </p:nvPr>
        </p:nvSpPr>
        <p:spPr>
          <a:xfrm>
            <a:off x="1847850" y="1212850"/>
            <a:ext cx="8516938" cy="5221288"/>
          </a:xfrm>
        </p:spPr>
        <p:txBody>
          <a:bodyPr/>
          <a:lstStyle/>
          <a:p>
            <a:pPr marL="533400" indent="-533400">
              <a:buFont typeface="Wingdings" pitchFamily="2" charset="2"/>
              <a:buAutoNum type="arabicPeriod"/>
            </a:pPr>
            <a:endParaRPr lang="en-US" sz="2400" b="1" dirty="0"/>
          </a:p>
          <a:p>
            <a:pPr marL="533400" indent="-533400">
              <a:buNone/>
            </a:pPr>
            <a:endParaRPr lang="en-GB" sz="2400" b="1" dirty="0"/>
          </a:p>
        </p:txBody>
      </p:sp>
      <p:sp>
        <p:nvSpPr>
          <p:cNvPr id="637957" name="Rectangle 5"/>
          <p:cNvSpPr>
            <a:spLocks noGrp="1" noChangeArrowheads="1"/>
          </p:cNvSpPr>
          <p:nvPr>
            <p:ph type="title"/>
          </p:nvPr>
        </p:nvSpPr>
        <p:spPr>
          <a:xfrm>
            <a:off x="289077" y="55153"/>
            <a:ext cx="8229600" cy="1020763"/>
          </a:xfrm>
        </p:spPr>
        <p:txBody>
          <a:bodyPr>
            <a:normAutofit fontScale="90000"/>
          </a:bodyPr>
          <a:lstStyle/>
          <a:p>
            <a:r>
              <a:rPr lang="en-GB" sz="3600" dirty="0">
                <a:solidFill>
                  <a:srgbClr val="0070C0"/>
                </a:solidFill>
                <a:latin typeface="+mn-lt"/>
              </a:rPr>
              <a:t>Fundamentals of Groundwater Flow Modelling</a:t>
            </a:r>
            <a:endParaRPr lang="en-US" sz="3600" dirty="0">
              <a:solidFill>
                <a:srgbClr val="0070C0"/>
              </a:solidFill>
              <a:latin typeface="+mn-lt"/>
            </a:endParaRPr>
          </a:p>
        </p:txBody>
      </p:sp>
      <p:pic>
        <p:nvPicPr>
          <p:cNvPr id="6" name="Picture 16"/>
          <p:cNvPicPr>
            <a:picLocks noChangeAspect="1" noChangeArrowheads="1"/>
          </p:cNvPicPr>
          <p:nvPr/>
        </p:nvPicPr>
        <p:blipFill rotWithShape="1">
          <a:blip r:embed="rId3" cstate="print"/>
          <a:srcRect l="9116" r="65612"/>
          <a:stretch/>
        </p:blipFill>
        <p:spPr bwMode="auto">
          <a:xfrm>
            <a:off x="2062652" y="2217937"/>
            <a:ext cx="1153029" cy="819150"/>
          </a:xfrm>
          <a:prstGeom prst="rect">
            <a:avLst/>
          </a:prstGeom>
          <a:noFill/>
          <a:ln w="28575">
            <a:noFill/>
            <a:miter lim="800000"/>
            <a:headEnd/>
            <a:tailEnd/>
          </a:ln>
          <a:effectLst/>
        </p:spPr>
      </p:pic>
      <p:sp>
        <p:nvSpPr>
          <p:cNvPr id="2" name="TextBox 1"/>
          <p:cNvSpPr txBox="1"/>
          <p:nvPr/>
        </p:nvSpPr>
        <p:spPr>
          <a:xfrm>
            <a:off x="2580422" y="1395654"/>
            <a:ext cx="1928300" cy="584775"/>
          </a:xfrm>
          <a:prstGeom prst="rect">
            <a:avLst/>
          </a:prstGeom>
          <a:noFill/>
        </p:spPr>
        <p:txBody>
          <a:bodyPr wrap="square" rtlCol="0">
            <a:spAutoFit/>
          </a:bodyPr>
          <a:lstStyle/>
          <a:p>
            <a:r>
              <a:rPr lang="en-GB" sz="1600" dirty="0">
                <a:solidFill>
                  <a:srgbClr val="0070C0"/>
                </a:solidFill>
              </a:rPr>
              <a:t>Gradient in hydraulic head</a:t>
            </a:r>
          </a:p>
        </p:txBody>
      </p:sp>
      <p:sp>
        <p:nvSpPr>
          <p:cNvPr id="8" name="TextBox 7"/>
          <p:cNvSpPr txBox="1"/>
          <p:nvPr/>
        </p:nvSpPr>
        <p:spPr>
          <a:xfrm>
            <a:off x="1216398" y="1393601"/>
            <a:ext cx="1928300" cy="584775"/>
          </a:xfrm>
          <a:prstGeom prst="rect">
            <a:avLst/>
          </a:prstGeom>
          <a:noFill/>
        </p:spPr>
        <p:txBody>
          <a:bodyPr wrap="square" rtlCol="0">
            <a:spAutoFit/>
          </a:bodyPr>
          <a:lstStyle/>
          <a:p>
            <a:r>
              <a:rPr lang="en-GB" sz="1600" dirty="0">
                <a:solidFill>
                  <a:srgbClr val="72F828"/>
                </a:solidFill>
              </a:rPr>
              <a:t>Hydraulic conductivity</a:t>
            </a:r>
          </a:p>
        </p:txBody>
      </p:sp>
      <p:sp>
        <p:nvSpPr>
          <p:cNvPr id="3" name="Oval 2"/>
          <p:cNvSpPr/>
          <p:nvPr/>
        </p:nvSpPr>
        <p:spPr bwMode="auto">
          <a:xfrm>
            <a:off x="2753533" y="2257126"/>
            <a:ext cx="304283" cy="695060"/>
          </a:xfrm>
          <a:prstGeom prst="ellipse">
            <a:avLst/>
          </a:prstGeom>
          <a:noFill/>
          <a:ln w="28575" cap="flat" cmpd="sng" algn="ctr">
            <a:solidFill>
              <a:schemeClr val="accent1">
                <a:lumMod val="60000"/>
                <a:lumOff val="4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GB" sz="2000">
              <a:solidFill>
                <a:schemeClr val="accent1">
                  <a:lumMod val="40000"/>
                  <a:lumOff val="60000"/>
                </a:schemeClr>
              </a:solidFill>
            </a:endParaRPr>
          </a:p>
        </p:txBody>
      </p:sp>
      <p:pic>
        <p:nvPicPr>
          <p:cNvPr id="10" name="Picture 16"/>
          <p:cNvPicPr>
            <a:picLocks noChangeAspect="1" noChangeArrowheads="1"/>
          </p:cNvPicPr>
          <p:nvPr/>
        </p:nvPicPr>
        <p:blipFill rotWithShape="1">
          <a:blip r:embed="rId3" cstate="print"/>
          <a:srcRect l="60262" r="8212"/>
          <a:stretch/>
        </p:blipFill>
        <p:spPr bwMode="auto">
          <a:xfrm>
            <a:off x="3212260" y="2216202"/>
            <a:ext cx="1438397" cy="819150"/>
          </a:xfrm>
          <a:prstGeom prst="rect">
            <a:avLst/>
          </a:prstGeom>
          <a:noFill/>
          <a:ln w="28575">
            <a:noFill/>
            <a:miter lim="800000"/>
            <a:headEnd/>
            <a:tailEnd/>
          </a:ln>
          <a:effectLst/>
        </p:spPr>
      </p:pic>
      <p:cxnSp>
        <p:nvCxnSpPr>
          <p:cNvPr id="5" name="Straight Arrow Connector 4"/>
          <p:cNvCxnSpPr/>
          <p:nvPr/>
        </p:nvCxnSpPr>
        <p:spPr bwMode="auto">
          <a:xfrm>
            <a:off x="2412275" y="1978375"/>
            <a:ext cx="226891" cy="503548"/>
          </a:xfrm>
          <a:prstGeom prst="straightConnector1">
            <a:avLst/>
          </a:prstGeom>
          <a:solidFill>
            <a:schemeClr val="tx1"/>
          </a:solidFill>
          <a:ln w="28575" cap="flat" cmpd="sng" algn="ctr">
            <a:solidFill>
              <a:srgbClr val="72F828"/>
            </a:solidFill>
            <a:prstDash val="solid"/>
            <a:round/>
            <a:headEnd type="none" w="med" len="med"/>
            <a:tailEnd type="arrow"/>
          </a:ln>
          <a:effectLst/>
        </p:spPr>
      </p:cxnSp>
      <p:cxnSp>
        <p:nvCxnSpPr>
          <p:cNvPr id="11" name="Straight Arrow Connector 10"/>
          <p:cNvCxnSpPr/>
          <p:nvPr/>
        </p:nvCxnSpPr>
        <p:spPr bwMode="auto">
          <a:xfrm flipH="1">
            <a:off x="3057816" y="1978376"/>
            <a:ext cx="294985" cy="372919"/>
          </a:xfrm>
          <a:prstGeom prst="straightConnector1">
            <a:avLst/>
          </a:prstGeom>
          <a:solidFill>
            <a:schemeClr val="tx1"/>
          </a:solidFill>
          <a:ln w="28575" cap="flat" cmpd="sng" algn="ctr">
            <a:solidFill>
              <a:schemeClr val="accent1">
                <a:lumMod val="60000"/>
                <a:lumOff val="40000"/>
              </a:schemeClr>
            </a:solidFill>
            <a:prstDash val="solid"/>
            <a:round/>
            <a:headEnd type="none" w="med" len="med"/>
            <a:tailEnd type="arrow"/>
          </a:ln>
          <a:effectLst/>
        </p:spPr>
      </p:cxnSp>
      <p:sp>
        <p:nvSpPr>
          <p:cNvPr id="13" name="Rectangle 12"/>
          <p:cNvSpPr/>
          <p:nvPr/>
        </p:nvSpPr>
        <p:spPr>
          <a:xfrm>
            <a:off x="4684192" y="1380685"/>
            <a:ext cx="8619754" cy="1698927"/>
          </a:xfrm>
          <a:prstGeom prst="rect">
            <a:avLst/>
          </a:prstGeom>
        </p:spPr>
        <p:txBody>
          <a:bodyPr wrap="square">
            <a:spAutoFit/>
          </a:bodyPr>
          <a:lstStyle/>
          <a:p>
            <a:pPr algn="l" eaLnBrk="1" hangingPunct="1">
              <a:spcBef>
                <a:spcPct val="20000"/>
              </a:spcBef>
              <a:buClr>
                <a:schemeClr val="hlink"/>
              </a:buClr>
            </a:pPr>
            <a:r>
              <a:rPr lang="en-GB" dirty="0"/>
              <a:t>Assuming </a:t>
            </a:r>
          </a:p>
          <a:p>
            <a:pPr marL="719138" indent="-366713">
              <a:spcBef>
                <a:spcPct val="20000"/>
              </a:spcBef>
              <a:buClr>
                <a:schemeClr val="hlink"/>
              </a:buClr>
              <a:buFont typeface="Arial" panose="020B0604020202020204" pitchFamily="34" charset="0"/>
              <a:buChar char="•"/>
            </a:pPr>
            <a:r>
              <a:rPr lang="en-GB" dirty="0"/>
              <a:t>homogeneous fluid properties (</a:t>
            </a:r>
            <a:r>
              <a:rPr lang="en-GB" dirty="0">
                <a:latin typeface="Symbol" panose="05050102010706020507" pitchFamily="18" charset="2"/>
              </a:rPr>
              <a:t>r</a:t>
            </a:r>
            <a:r>
              <a:rPr lang="en-GB" dirty="0"/>
              <a:t> &amp; </a:t>
            </a:r>
            <a:r>
              <a:rPr lang="en-GB" dirty="0">
                <a:latin typeface="Symbol" panose="05050102010706020507" pitchFamily="18" charset="2"/>
              </a:rPr>
              <a:t>u)</a:t>
            </a:r>
          </a:p>
          <a:p>
            <a:pPr marL="719138" indent="-366713">
              <a:spcBef>
                <a:spcPct val="20000"/>
              </a:spcBef>
              <a:buClr>
                <a:schemeClr val="hlink"/>
              </a:buClr>
              <a:buFont typeface="Arial" panose="020B0604020202020204" pitchFamily="34" charset="0"/>
              <a:buChar char="•"/>
            </a:pPr>
            <a:r>
              <a:rPr lang="en-GB" dirty="0"/>
              <a:t>steady state (no change through time)</a:t>
            </a:r>
          </a:p>
          <a:p>
            <a:pPr marL="342900" indent="-342900">
              <a:spcBef>
                <a:spcPct val="20000"/>
              </a:spcBef>
              <a:buClr>
                <a:schemeClr val="hlink"/>
              </a:buClr>
              <a:buFont typeface="Arial" panose="020B0604020202020204" pitchFamily="34" charset="0"/>
              <a:buChar char="•"/>
            </a:pPr>
            <a:endParaRPr lang="en-GB" dirty="0"/>
          </a:p>
          <a:p>
            <a:pPr marL="342900" indent="-342900">
              <a:spcBef>
                <a:spcPct val="20000"/>
              </a:spcBef>
              <a:buClr>
                <a:schemeClr val="hlink"/>
              </a:buClr>
              <a:buFont typeface="Arial" panose="020B0604020202020204" pitchFamily="34" charset="0"/>
              <a:buChar char="•"/>
            </a:pPr>
            <a:endParaRPr lang="en-GB" dirty="0">
              <a:latin typeface="Symbol" panose="05050102010706020507" pitchFamily="18" charset="2"/>
            </a:endParaRPr>
          </a:p>
        </p:txBody>
      </p:sp>
      <p:pic>
        <p:nvPicPr>
          <p:cNvPr id="17" name="Picture 17"/>
          <p:cNvPicPr>
            <a:picLocks noChangeAspect="1" noChangeArrowheads="1"/>
          </p:cNvPicPr>
          <p:nvPr/>
        </p:nvPicPr>
        <p:blipFill rotWithShape="1">
          <a:blip r:embed="rId4" cstate="print"/>
          <a:srcRect r="56877"/>
          <a:stretch/>
        </p:blipFill>
        <p:spPr bwMode="auto">
          <a:xfrm>
            <a:off x="2067918" y="3242052"/>
            <a:ext cx="989898" cy="723900"/>
          </a:xfrm>
          <a:prstGeom prst="rect">
            <a:avLst/>
          </a:prstGeom>
          <a:noFill/>
          <a:ln w="28575">
            <a:noFill/>
            <a:miter lim="800000"/>
            <a:headEnd/>
            <a:tailEnd/>
          </a:ln>
          <a:effectLst/>
        </p:spPr>
      </p:pic>
      <p:pic>
        <p:nvPicPr>
          <p:cNvPr id="18" name="Picture 17"/>
          <p:cNvPicPr>
            <a:picLocks noChangeAspect="1" noChangeArrowheads="1"/>
          </p:cNvPicPr>
          <p:nvPr/>
        </p:nvPicPr>
        <p:blipFill rotWithShape="1">
          <a:blip r:embed="rId4" cstate="print"/>
          <a:srcRect l="54043"/>
          <a:stretch/>
        </p:blipFill>
        <p:spPr bwMode="auto">
          <a:xfrm>
            <a:off x="2753533" y="3242052"/>
            <a:ext cx="1054961" cy="723900"/>
          </a:xfrm>
          <a:prstGeom prst="rect">
            <a:avLst/>
          </a:prstGeom>
          <a:noFill/>
          <a:ln w="28575">
            <a:noFill/>
            <a:miter lim="800000"/>
            <a:headEnd/>
            <a:tailEnd/>
          </a:ln>
          <a:effectLst/>
        </p:spPr>
      </p:pic>
      <p:sp>
        <p:nvSpPr>
          <p:cNvPr id="4" name="Rectangle 3"/>
          <p:cNvSpPr/>
          <p:nvPr/>
        </p:nvSpPr>
        <p:spPr>
          <a:xfrm>
            <a:off x="4783050" y="2477107"/>
            <a:ext cx="4547011" cy="923330"/>
          </a:xfrm>
          <a:prstGeom prst="rect">
            <a:avLst/>
          </a:prstGeom>
        </p:spPr>
        <p:txBody>
          <a:bodyPr wrap="square">
            <a:spAutoFit/>
          </a:bodyPr>
          <a:lstStyle/>
          <a:p>
            <a:r>
              <a:rPr lang="en-US" b="1" dirty="0">
                <a:solidFill>
                  <a:srgbClr val="FF0000"/>
                </a:solidFill>
              </a:rPr>
              <a:t>This equation tells us the relationship of head in a cell to the other cells, but how do we get the absolute values? </a:t>
            </a:r>
            <a:endParaRPr lang="en-GB" b="1" dirty="0">
              <a:solidFill>
                <a:srgbClr val="FF0000"/>
              </a:solidFill>
            </a:endParaRPr>
          </a:p>
        </p:txBody>
      </p:sp>
      <p:sp>
        <p:nvSpPr>
          <p:cNvPr id="16" name="Rectangle 3">
            <a:extLst>
              <a:ext uri="{FF2B5EF4-FFF2-40B4-BE49-F238E27FC236}">
                <a16:creationId xmlns:a16="http://schemas.microsoft.com/office/drawing/2014/main" id="{26191331-781F-9D4B-98A1-D1A24E193700}"/>
              </a:ext>
            </a:extLst>
          </p:cNvPr>
          <p:cNvSpPr>
            <a:spLocks noChangeArrowheads="1"/>
          </p:cNvSpPr>
          <p:nvPr/>
        </p:nvSpPr>
        <p:spPr bwMode="auto">
          <a:xfrm>
            <a:off x="265215" y="817102"/>
            <a:ext cx="8379231" cy="5207000"/>
          </a:xfrm>
          <a:prstGeom prst="rect">
            <a:avLst/>
          </a:prstGeom>
          <a:noFill/>
          <a:ln w="9525">
            <a:noFill/>
            <a:miter lim="800000"/>
            <a:headEnd/>
            <a:tailEnd/>
          </a:ln>
          <a:effectLst/>
        </p:spPr>
        <p:txBody>
          <a:bodyPr/>
          <a:lstStyle/>
          <a:p>
            <a:pPr marL="533400" indent="-533400">
              <a:spcBef>
                <a:spcPct val="20000"/>
              </a:spcBef>
              <a:buClr>
                <a:schemeClr val="hlink"/>
              </a:buClr>
              <a:buFont typeface="+mj-lt"/>
              <a:buAutoNum type="arabicPeriod"/>
            </a:pPr>
            <a:r>
              <a:rPr lang="en-GB" b="1" dirty="0"/>
              <a:t>GW flow equation</a:t>
            </a:r>
          </a:p>
          <a:p>
            <a:pPr marL="533400" indent="-533400">
              <a:spcBef>
                <a:spcPct val="20000"/>
              </a:spcBef>
              <a:buClr>
                <a:schemeClr val="hlink"/>
              </a:buClr>
              <a:buFont typeface="+mj-lt"/>
              <a:buAutoNum type="arabicPeriod"/>
            </a:pPr>
            <a:endParaRPr lang="en-GB" b="1" dirty="0"/>
          </a:p>
          <a:p>
            <a:pPr marL="533400" indent="-533400">
              <a:spcBef>
                <a:spcPct val="20000"/>
              </a:spcBef>
              <a:buClr>
                <a:schemeClr val="hlink"/>
              </a:buClr>
              <a:buFont typeface="+mj-lt"/>
              <a:buAutoNum type="arabicPeriod"/>
            </a:pPr>
            <a:endParaRPr lang="en-GB" b="1" dirty="0"/>
          </a:p>
          <a:p>
            <a:pPr marL="533400" indent="-533400">
              <a:spcBef>
                <a:spcPct val="20000"/>
              </a:spcBef>
              <a:buClr>
                <a:schemeClr val="hlink"/>
              </a:buClr>
              <a:buFont typeface="+mj-lt"/>
              <a:buAutoNum type="arabicPeriod"/>
            </a:pPr>
            <a:endParaRPr lang="en-GB" b="1" dirty="0"/>
          </a:p>
          <a:p>
            <a:pPr marL="533400" indent="-533400">
              <a:spcBef>
                <a:spcPct val="20000"/>
              </a:spcBef>
              <a:buClr>
                <a:schemeClr val="hlink"/>
              </a:buClr>
              <a:buFont typeface="+mj-lt"/>
              <a:buAutoNum type="arabicPeriod"/>
            </a:pPr>
            <a:endParaRPr lang="en-GB" b="1" dirty="0"/>
          </a:p>
          <a:p>
            <a:pPr marL="533400" indent="-533400">
              <a:spcBef>
                <a:spcPct val="20000"/>
              </a:spcBef>
              <a:buClr>
                <a:schemeClr val="hlink"/>
              </a:buClr>
              <a:buFont typeface="+mj-lt"/>
              <a:buAutoNum type="arabicPeriod"/>
            </a:pPr>
            <a:endParaRPr lang="en-GB" b="1" dirty="0"/>
          </a:p>
          <a:p>
            <a:pPr marL="533400" indent="-533400">
              <a:spcBef>
                <a:spcPct val="20000"/>
              </a:spcBef>
              <a:buClr>
                <a:schemeClr val="hlink"/>
              </a:buClr>
              <a:buFont typeface="+mj-lt"/>
              <a:buAutoNum type="arabicPeriod"/>
            </a:pPr>
            <a:endParaRPr lang="en-GB" b="1" dirty="0"/>
          </a:p>
          <a:p>
            <a:pPr marL="533400" indent="-533400">
              <a:spcBef>
                <a:spcPct val="20000"/>
              </a:spcBef>
              <a:buClr>
                <a:schemeClr val="hlink"/>
              </a:buClr>
              <a:buFont typeface="+mj-lt"/>
              <a:buAutoNum type="arabicPeriod"/>
            </a:pPr>
            <a:endParaRPr lang="en-GB" b="1" dirty="0"/>
          </a:p>
          <a:p>
            <a:pPr>
              <a:spcBef>
                <a:spcPct val="20000"/>
              </a:spcBef>
              <a:buClr>
                <a:schemeClr val="hlink"/>
              </a:buClr>
            </a:pPr>
            <a:r>
              <a:rPr lang="en-GB" b="1" dirty="0"/>
              <a:t>     </a:t>
            </a:r>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buFontTx/>
              <a:buChar char="•"/>
            </a:pPr>
            <a:endParaRPr lang="en-GB" b="1" dirty="0">
              <a:solidFill>
                <a:schemeClr val="hlink"/>
              </a:solidFill>
            </a:endParaRPr>
          </a:p>
        </p:txBody>
      </p:sp>
      <p:pic>
        <p:nvPicPr>
          <p:cNvPr id="22" name="Picture 12" descr="hydro9_13">
            <a:extLst>
              <a:ext uri="{FF2B5EF4-FFF2-40B4-BE49-F238E27FC236}">
                <a16:creationId xmlns:a16="http://schemas.microsoft.com/office/drawing/2014/main" id="{84BCC0E2-64E8-AC46-89B5-E53162BDD962}"/>
              </a:ext>
            </a:extLst>
          </p:cNvPr>
          <p:cNvPicPr>
            <a:picLocks noChangeAspect="1" noChangeArrowheads="1"/>
          </p:cNvPicPr>
          <p:nvPr/>
        </p:nvPicPr>
        <p:blipFill rotWithShape="1">
          <a:blip r:embed="rId5" cstate="print"/>
          <a:srcRect r="59439" b="-2533"/>
          <a:stretch/>
        </p:blipFill>
        <p:spPr bwMode="auto">
          <a:xfrm>
            <a:off x="9850068" y="148345"/>
            <a:ext cx="2133911" cy="2456311"/>
          </a:xfrm>
          <a:prstGeom prst="rect">
            <a:avLst/>
          </a:prstGeom>
          <a:noFill/>
          <a:ln w="9525">
            <a:noFill/>
            <a:miter lim="800000"/>
            <a:headEnd/>
            <a:tailEnd/>
          </a:ln>
          <a:effectLst/>
        </p:spPr>
      </p:pic>
    </p:spTree>
    <p:extLst>
      <p:ext uri="{BB962C8B-B14F-4D97-AF65-F5344CB8AC3E}">
        <p14:creationId xmlns:p14="http://schemas.microsoft.com/office/powerpoint/2010/main" val="4015962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AB638-B9CB-9B4E-95DB-24DB38E172F1}"/>
              </a:ext>
            </a:extLst>
          </p:cNvPr>
          <p:cNvSpPr>
            <a:spLocks noGrp="1"/>
          </p:cNvSpPr>
          <p:nvPr>
            <p:ph type="title"/>
          </p:nvPr>
        </p:nvSpPr>
        <p:spPr>
          <a:xfrm>
            <a:off x="0" y="0"/>
            <a:ext cx="10515600" cy="1325563"/>
          </a:xfrm>
        </p:spPr>
        <p:txBody>
          <a:bodyPr>
            <a:normAutofit/>
          </a:bodyPr>
          <a:lstStyle/>
          <a:p>
            <a:r>
              <a:rPr lang="en-US" sz="3200" dirty="0"/>
              <a:t>Part A – Compulsory exercise</a:t>
            </a:r>
          </a:p>
        </p:txBody>
      </p:sp>
      <p:sp>
        <p:nvSpPr>
          <p:cNvPr id="3" name="Content Placeholder 2">
            <a:extLst>
              <a:ext uri="{FF2B5EF4-FFF2-40B4-BE49-F238E27FC236}">
                <a16:creationId xmlns:a16="http://schemas.microsoft.com/office/drawing/2014/main" id="{AA117A0A-E724-684C-9B86-EBE6FDB40FDB}"/>
              </a:ext>
            </a:extLst>
          </p:cNvPr>
          <p:cNvSpPr>
            <a:spLocks noGrp="1"/>
          </p:cNvSpPr>
          <p:nvPr>
            <p:ph idx="1"/>
          </p:nvPr>
        </p:nvSpPr>
        <p:spPr>
          <a:xfrm>
            <a:off x="403761" y="1045028"/>
            <a:ext cx="11578442" cy="5676405"/>
          </a:xfrm>
        </p:spPr>
        <p:txBody>
          <a:bodyPr>
            <a:normAutofit fontScale="47500" lnSpcReduction="20000"/>
          </a:bodyPr>
          <a:lstStyle/>
          <a:p>
            <a:pPr>
              <a:lnSpc>
                <a:spcPct val="110000"/>
              </a:lnSpc>
            </a:pPr>
            <a:r>
              <a:rPr lang="en-US" sz="3800" dirty="0"/>
              <a:t>Building on the model you created during previous </a:t>
            </a:r>
            <a:r>
              <a:rPr lang="en-US" sz="3800" dirty="0" err="1"/>
              <a:t>FloPy</a:t>
            </a:r>
            <a:r>
              <a:rPr lang="en-US" sz="3800" dirty="0"/>
              <a:t> </a:t>
            </a:r>
            <a:r>
              <a:rPr lang="en-US" sz="3800" dirty="0" err="1"/>
              <a:t>practicals</a:t>
            </a:r>
            <a:r>
              <a:rPr lang="en-US" sz="3800" dirty="0"/>
              <a:t> simulating flow in a simple homogeneous aquifer, </a:t>
            </a:r>
          </a:p>
          <a:p>
            <a:pPr>
              <a:lnSpc>
                <a:spcPct val="110000"/>
              </a:lnSpc>
            </a:pPr>
            <a:r>
              <a:rPr lang="en-US" sz="3800" dirty="0"/>
              <a:t>You will model a layered aquifer, simulating the effect of pumping from a well pumping in the confined aquifer, </a:t>
            </a:r>
          </a:p>
          <a:p>
            <a:pPr>
              <a:lnSpc>
                <a:spcPct val="110000"/>
              </a:lnSpc>
            </a:pPr>
            <a:r>
              <a:rPr lang="en-US" sz="3800" dirty="0"/>
              <a:t>And use this model to a) calculate source protection zones around the pumping well and b) consider the potential contamination of the well following a release of pollutants from a point source in the catchment. </a:t>
            </a:r>
          </a:p>
          <a:p>
            <a:pPr marL="457200" lvl="1" indent="0">
              <a:lnSpc>
                <a:spcPct val="110000"/>
              </a:lnSpc>
              <a:buNone/>
            </a:pPr>
            <a:r>
              <a:rPr lang="en-US" sz="3400" i="1" dirty="0"/>
              <a:t>Note for some of these questions you will need to refer to material in forthcoming lectures on contaminant transport</a:t>
            </a:r>
          </a:p>
          <a:p>
            <a:pPr>
              <a:lnSpc>
                <a:spcPct val="110000"/>
              </a:lnSpc>
            </a:pPr>
            <a:r>
              <a:rPr lang="en-US" sz="3800" dirty="0">
                <a:solidFill>
                  <a:srgbClr val="0070C0"/>
                </a:solidFill>
              </a:rPr>
              <a:t>Answers to questions in </a:t>
            </a:r>
            <a:r>
              <a:rPr lang="en-US" sz="3800" b="1" dirty="0">
                <a:solidFill>
                  <a:srgbClr val="0070C0"/>
                </a:solidFill>
              </a:rPr>
              <a:t>BLUE</a:t>
            </a:r>
            <a:r>
              <a:rPr lang="en-US" sz="3800" dirty="0">
                <a:solidFill>
                  <a:srgbClr val="0070C0"/>
                </a:solidFill>
              </a:rPr>
              <a:t> should be done as short comments to the code in the notebook, which will then be pushed to GitHub by 12.00 Wednesday 19</a:t>
            </a:r>
            <a:r>
              <a:rPr lang="en-US" sz="3800" baseline="30000" dirty="0">
                <a:solidFill>
                  <a:srgbClr val="0070C0"/>
                </a:solidFill>
              </a:rPr>
              <a:t>th</a:t>
            </a:r>
            <a:r>
              <a:rPr lang="en-US" sz="3800" dirty="0">
                <a:solidFill>
                  <a:srgbClr val="0070C0"/>
                </a:solidFill>
              </a:rPr>
              <a:t> December.</a:t>
            </a:r>
            <a:endParaRPr lang="en-GB" sz="3800" dirty="0">
              <a:solidFill>
                <a:srgbClr val="0070C0"/>
              </a:solidFill>
            </a:endParaRPr>
          </a:p>
          <a:p>
            <a:pPr>
              <a:lnSpc>
                <a:spcPct val="110000"/>
              </a:lnSpc>
            </a:pPr>
            <a:r>
              <a:rPr lang="en-US" sz="3800" dirty="0">
                <a:solidFill>
                  <a:srgbClr val="FF0000"/>
                </a:solidFill>
              </a:rPr>
              <a:t>Answers to questions in </a:t>
            </a:r>
            <a:r>
              <a:rPr lang="en-US" sz="3800" b="1" dirty="0">
                <a:solidFill>
                  <a:srgbClr val="FF0000"/>
                </a:solidFill>
              </a:rPr>
              <a:t>RED</a:t>
            </a:r>
            <a:r>
              <a:rPr lang="en-US" sz="3800" dirty="0">
                <a:solidFill>
                  <a:srgbClr val="FF0000"/>
                </a:solidFill>
              </a:rPr>
              <a:t> should be longer answers word processed in a separate document illustrated by screenshots. A hard copy of this should be handed to the School Office by 12.00 Wednesday 19th December, as well as being pushed to GitHub as part of your code</a:t>
            </a:r>
            <a:endParaRPr lang="en-GB" sz="3800" dirty="0">
              <a:solidFill>
                <a:srgbClr val="FF0000"/>
              </a:solidFill>
            </a:endParaRPr>
          </a:p>
          <a:p>
            <a:pPr>
              <a:lnSpc>
                <a:spcPct val="110000"/>
              </a:lnSpc>
            </a:pPr>
            <a:r>
              <a:rPr lang="en-US" sz="3800" b="1" dirty="0">
                <a:solidFill>
                  <a:srgbClr val="7030A0"/>
                </a:solidFill>
              </a:rPr>
              <a:t>Marking criteria </a:t>
            </a:r>
          </a:p>
          <a:p>
            <a:pPr lvl="1">
              <a:lnSpc>
                <a:spcPct val="110000"/>
              </a:lnSpc>
            </a:pPr>
            <a:r>
              <a:rPr lang="en-US" sz="3400" b="1" dirty="0">
                <a:solidFill>
                  <a:srgbClr val="7030A0"/>
                </a:solidFill>
              </a:rPr>
              <a:t>Having a fully working code at the end of this exercise is the minimum you will require to score 50% in this assessment. </a:t>
            </a:r>
          </a:p>
          <a:p>
            <a:pPr lvl="1">
              <a:lnSpc>
                <a:spcPct val="110000"/>
              </a:lnSpc>
            </a:pPr>
            <a:r>
              <a:rPr lang="en-US" sz="3400" b="1" dirty="0">
                <a:solidFill>
                  <a:srgbClr val="7030A0"/>
                </a:solidFill>
              </a:rPr>
              <a:t>However, you also need to be able to demonstrate a hydrogeological understanding by fully answering the questions set.</a:t>
            </a:r>
          </a:p>
          <a:p>
            <a:pPr lvl="1">
              <a:lnSpc>
                <a:spcPct val="110000"/>
              </a:lnSpc>
            </a:pPr>
            <a:r>
              <a:rPr lang="en-US" sz="3400" b="1" dirty="0">
                <a:solidFill>
                  <a:srgbClr val="7030A0"/>
                </a:solidFill>
              </a:rPr>
              <a:t>Whilst it is possible to get a first-class mark without answering the bonus questions, these are potential extra marks available.  </a:t>
            </a:r>
            <a:endParaRPr lang="en-GB" sz="3400" b="1" dirty="0">
              <a:solidFill>
                <a:srgbClr val="7030A0"/>
              </a:solidFill>
            </a:endParaRPr>
          </a:p>
          <a:p>
            <a:pPr lvl="1">
              <a:lnSpc>
                <a:spcPct val="110000"/>
              </a:lnSpc>
            </a:pPr>
            <a:r>
              <a:rPr lang="en-GB" sz="3400" b="1" dirty="0">
                <a:solidFill>
                  <a:srgbClr val="7030A0"/>
                </a:solidFill>
              </a:rPr>
              <a:t>All students are required to undertake the work in Part A (as described below), and a complete answer to this can gain you marks up to 75%. </a:t>
            </a:r>
          </a:p>
          <a:p>
            <a:pPr>
              <a:lnSpc>
                <a:spcPct val="110000"/>
              </a:lnSpc>
            </a:pPr>
            <a:r>
              <a:rPr lang="en-GB" sz="3800" dirty="0"/>
              <a:t>This part of the course will be supported by demonstrators present in practical sessions in weeks 8, 10 and 11.</a:t>
            </a:r>
          </a:p>
          <a:p>
            <a:pPr>
              <a:lnSpc>
                <a:spcPct val="110000"/>
              </a:lnSpc>
            </a:pPr>
            <a:endParaRPr lang="en-US" dirty="0"/>
          </a:p>
        </p:txBody>
      </p:sp>
    </p:spTree>
    <p:extLst>
      <p:ext uri="{BB962C8B-B14F-4D97-AF65-F5344CB8AC3E}">
        <p14:creationId xmlns:p14="http://schemas.microsoft.com/office/powerpoint/2010/main" val="227806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AB638-B9CB-9B4E-95DB-24DB38E172F1}"/>
              </a:ext>
            </a:extLst>
          </p:cNvPr>
          <p:cNvSpPr>
            <a:spLocks noGrp="1"/>
          </p:cNvSpPr>
          <p:nvPr>
            <p:ph type="title"/>
          </p:nvPr>
        </p:nvSpPr>
        <p:spPr>
          <a:xfrm>
            <a:off x="0" y="0"/>
            <a:ext cx="10515600" cy="1325563"/>
          </a:xfrm>
        </p:spPr>
        <p:txBody>
          <a:bodyPr>
            <a:normAutofit/>
          </a:bodyPr>
          <a:lstStyle/>
          <a:p>
            <a:r>
              <a:rPr lang="en-US" sz="3200" dirty="0"/>
              <a:t>Part B – for enthusiasts!</a:t>
            </a:r>
          </a:p>
        </p:txBody>
      </p:sp>
      <p:sp>
        <p:nvSpPr>
          <p:cNvPr id="3" name="Content Placeholder 2">
            <a:extLst>
              <a:ext uri="{FF2B5EF4-FFF2-40B4-BE49-F238E27FC236}">
                <a16:creationId xmlns:a16="http://schemas.microsoft.com/office/drawing/2014/main" id="{AA117A0A-E724-684C-9B86-EBE6FDB40FDB}"/>
              </a:ext>
            </a:extLst>
          </p:cNvPr>
          <p:cNvSpPr>
            <a:spLocks noGrp="1"/>
          </p:cNvSpPr>
          <p:nvPr>
            <p:ph idx="1"/>
          </p:nvPr>
        </p:nvSpPr>
        <p:spPr>
          <a:xfrm>
            <a:off x="332509" y="997527"/>
            <a:ext cx="11721935" cy="5761328"/>
          </a:xfrm>
        </p:spPr>
        <p:txBody>
          <a:bodyPr>
            <a:normAutofit/>
          </a:bodyPr>
          <a:lstStyle/>
          <a:p>
            <a:r>
              <a:rPr lang="en-GB" sz="1800" dirty="0"/>
              <a:t>You have all done very well so far, and some have really excelled, at least at the coding elements.</a:t>
            </a:r>
          </a:p>
          <a:p>
            <a:r>
              <a:rPr lang="en-GB" sz="1800" dirty="0"/>
              <a:t>We anticipate that the exercises in PART A should keep you occupied for two practical sessions. </a:t>
            </a:r>
          </a:p>
          <a:p>
            <a:r>
              <a:rPr lang="en-GB" sz="1800" dirty="0"/>
              <a:t>We have not assigned extra work for the final session as for some the work set is challenging. </a:t>
            </a:r>
          </a:p>
          <a:p>
            <a:r>
              <a:rPr lang="en-GB" sz="1800" dirty="0"/>
              <a:t>But to encourage you to consider accessing the very highest marks (80% and above) you have the opportunity to demonstrate independent thinking and effort, commensurate with a research level performance </a:t>
            </a:r>
            <a:r>
              <a:rPr lang="en-GB" sz="1800" b="1" dirty="0"/>
              <a:t>- Welcome to Part B!</a:t>
            </a:r>
          </a:p>
          <a:p>
            <a:r>
              <a:rPr lang="en-US" sz="1800" dirty="0">
                <a:solidFill>
                  <a:schemeClr val="bg1"/>
                </a:solidFill>
              </a:rPr>
              <a:t>This work is optional - </a:t>
            </a:r>
            <a:r>
              <a:rPr lang="en-GB" sz="1800" dirty="0">
                <a:solidFill>
                  <a:schemeClr val="bg1"/>
                </a:solidFill>
              </a:rPr>
              <a:t>There is no pressure to do this extra work!  Consider it if you enjoy solving these kinds of problems or want to expand your understanding and experiences of </a:t>
            </a:r>
            <a:r>
              <a:rPr lang="en-GB" sz="1800" dirty="0" err="1">
                <a:solidFill>
                  <a:schemeClr val="bg1"/>
                </a:solidFill>
              </a:rPr>
              <a:t>FloPy</a:t>
            </a:r>
            <a:r>
              <a:rPr lang="en-GB" sz="1800" dirty="0">
                <a:solidFill>
                  <a:schemeClr val="bg1"/>
                </a:solidFill>
              </a:rPr>
              <a:t>/Python. </a:t>
            </a:r>
            <a:endParaRPr lang="en-US" sz="1800" dirty="0">
              <a:solidFill>
                <a:schemeClr val="bg1"/>
              </a:solidFill>
            </a:endParaRPr>
          </a:p>
          <a:p>
            <a:r>
              <a:rPr lang="en-GB" sz="1800" dirty="0">
                <a:solidFill>
                  <a:schemeClr val="bg1"/>
                </a:solidFill>
              </a:rPr>
              <a:t>Read around what you can do to expand your model (new capabilities? A specific case study?)</a:t>
            </a:r>
          </a:p>
          <a:p>
            <a:r>
              <a:rPr lang="en-GB" sz="1800" dirty="0">
                <a:solidFill>
                  <a:schemeClr val="bg1"/>
                </a:solidFill>
              </a:rPr>
              <a:t>If you are interested, then talk to me about your research ideas – we will try to manage things to avoid people working on similar mini-projects. </a:t>
            </a:r>
          </a:p>
          <a:p>
            <a:r>
              <a:rPr lang="en-GB" sz="1800" dirty="0">
                <a:solidFill>
                  <a:schemeClr val="bg1"/>
                </a:solidFill>
              </a:rPr>
              <a:t>We will not support code development or bug fixing, but I will discuss your ideas and look at the output of codes to assist in interpretations. </a:t>
            </a:r>
          </a:p>
          <a:p>
            <a:r>
              <a:rPr lang="en-US" sz="1800" dirty="0">
                <a:solidFill>
                  <a:schemeClr val="bg1"/>
                </a:solidFill>
              </a:rPr>
              <a:t>Marking Criteria </a:t>
            </a:r>
          </a:p>
          <a:p>
            <a:pPr lvl="1"/>
            <a:r>
              <a:rPr lang="en-GB" sz="1800" dirty="0">
                <a:solidFill>
                  <a:schemeClr val="bg1"/>
                </a:solidFill>
              </a:rPr>
              <a:t>To achieve a high first (&gt;80%), and also be in with a chance to win the inaugural </a:t>
            </a:r>
            <a:r>
              <a:rPr lang="en-GB" sz="1800" b="1" dirty="0">
                <a:solidFill>
                  <a:schemeClr val="bg1"/>
                </a:solidFill>
              </a:rPr>
              <a:t>Excellence in Python-based Hydrological Modelling Prize</a:t>
            </a:r>
            <a:r>
              <a:rPr lang="en-GB" sz="1800" dirty="0">
                <a:solidFill>
                  <a:schemeClr val="bg1"/>
                </a:solidFill>
              </a:rPr>
              <a:t> awarded at the end of the year (complete with a small prize), you must not only show competency in the assigned work but develop it further. </a:t>
            </a:r>
          </a:p>
          <a:p>
            <a:r>
              <a:rPr lang="en-GB" sz="1800" dirty="0">
                <a:solidFill>
                  <a:schemeClr val="bg1"/>
                </a:solidFill>
              </a:rPr>
              <a:t>Finished projects should be self-contained and will typically be openly shared online with the world. This is very much a research level experience!</a:t>
            </a:r>
          </a:p>
          <a:p>
            <a:endParaRPr lang="en-US" sz="1600" dirty="0"/>
          </a:p>
        </p:txBody>
      </p:sp>
    </p:spTree>
    <p:extLst>
      <p:ext uri="{BB962C8B-B14F-4D97-AF65-F5344CB8AC3E}">
        <p14:creationId xmlns:p14="http://schemas.microsoft.com/office/powerpoint/2010/main" val="1300823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AB638-B9CB-9B4E-95DB-24DB38E172F1}"/>
              </a:ext>
            </a:extLst>
          </p:cNvPr>
          <p:cNvSpPr>
            <a:spLocks noGrp="1"/>
          </p:cNvSpPr>
          <p:nvPr>
            <p:ph type="title"/>
          </p:nvPr>
        </p:nvSpPr>
        <p:spPr>
          <a:xfrm>
            <a:off x="0" y="0"/>
            <a:ext cx="10515600" cy="1325563"/>
          </a:xfrm>
        </p:spPr>
        <p:txBody>
          <a:bodyPr>
            <a:normAutofit/>
          </a:bodyPr>
          <a:lstStyle/>
          <a:p>
            <a:r>
              <a:rPr lang="en-US" sz="3200" dirty="0"/>
              <a:t>Part B – for enthusiasts!</a:t>
            </a:r>
          </a:p>
        </p:txBody>
      </p:sp>
      <p:sp>
        <p:nvSpPr>
          <p:cNvPr id="3" name="Content Placeholder 2">
            <a:extLst>
              <a:ext uri="{FF2B5EF4-FFF2-40B4-BE49-F238E27FC236}">
                <a16:creationId xmlns:a16="http://schemas.microsoft.com/office/drawing/2014/main" id="{AA117A0A-E724-684C-9B86-EBE6FDB40FDB}"/>
              </a:ext>
            </a:extLst>
          </p:cNvPr>
          <p:cNvSpPr>
            <a:spLocks noGrp="1"/>
          </p:cNvSpPr>
          <p:nvPr>
            <p:ph idx="1"/>
          </p:nvPr>
        </p:nvSpPr>
        <p:spPr>
          <a:xfrm>
            <a:off x="332509" y="997527"/>
            <a:ext cx="11721935" cy="5761328"/>
          </a:xfrm>
        </p:spPr>
        <p:txBody>
          <a:bodyPr>
            <a:normAutofit/>
          </a:bodyPr>
          <a:lstStyle/>
          <a:p>
            <a:r>
              <a:rPr lang="en-GB" sz="1800" dirty="0"/>
              <a:t>You have all done very well so far, and some have really excelled, at least at the coding elements.</a:t>
            </a:r>
          </a:p>
          <a:p>
            <a:r>
              <a:rPr lang="en-GB" sz="1800" dirty="0"/>
              <a:t>We anticipate that the exercises in PART A should keep you occupied for two practical sessions. </a:t>
            </a:r>
          </a:p>
          <a:p>
            <a:r>
              <a:rPr lang="en-GB" sz="1800" dirty="0"/>
              <a:t>We have not assigned extra work for the final session as for some the work set is challenging. </a:t>
            </a:r>
          </a:p>
          <a:p>
            <a:r>
              <a:rPr lang="en-GB" sz="1800" dirty="0"/>
              <a:t>But to encourage you to consider accessing the very highest marks (80% and above) you have the opportunity to demonstrate independent thinking and effort, commensurate with a research level performance </a:t>
            </a:r>
            <a:r>
              <a:rPr lang="en-GB" sz="1800" b="1" dirty="0"/>
              <a:t>- Welcome to Part B!</a:t>
            </a:r>
          </a:p>
          <a:p>
            <a:r>
              <a:rPr lang="en-US" sz="1800" dirty="0">
                <a:solidFill>
                  <a:srgbClr val="FF0000"/>
                </a:solidFill>
              </a:rPr>
              <a:t>This work is optional - </a:t>
            </a:r>
            <a:r>
              <a:rPr lang="en-GB" sz="1800" dirty="0">
                <a:solidFill>
                  <a:srgbClr val="FF0000"/>
                </a:solidFill>
              </a:rPr>
              <a:t>There is no pressure to do this extra work!  Consider it if you enjoy solving these kinds of problems or want to expand your understanding and experiences of </a:t>
            </a:r>
            <a:r>
              <a:rPr lang="en-GB" sz="1800" dirty="0" err="1">
                <a:solidFill>
                  <a:srgbClr val="FF0000"/>
                </a:solidFill>
              </a:rPr>
              <a:t>FloPy</a:t>
            </a:r>
            <a:r>
              <a:rPr lang="en-GB" sz="1800" dirty="0">
                <a:solidFill>
                  <a:srgbClr val="FF0000"/>
                </a:solidFill>
              </a:rPr>
              <a:t>/Python. </a:t>
            </a:r>
            <a:endParaRPr lang="en-US" sz="1800" dirty="0">
              <a:solidFill>
                <a:srgbClr val="FF0000"/>
              </a:solidFill>
            </a:endParaRPr>
          </a:p>
          <a:p>
            <a:r>
              <a:rPr lang="en-GB" sz="1800" dirty="0"/>
              <a:t>Read around what you can do to expand your model (new capabilities? A specific case study?)</a:t>
            </a:r>
          </a:p>
          <a:p>
            <a:r>
              <a:rPr lang="en-GB" sz="1800" dirty="0"/>
              <a:t>If you are interested, then talk to me about your research ideas – we will try to manage things to avoid people working on similar mini-projects. </a:t>
            </a:r>
          </a:p>
          <a:p>
            <a:r>
              <a:rPr lang="en-GB" sz="1800" dirty="0"/>
              <a:t>Finished projects should be self-contained and will typically be openly shared online with the world. This is very much a research level experience!</a:t>
            </a:r>
          </a:p>
          <a:p>
            <a:r>
              <a:rPr lang="en-US" sz="1800" dirty="0">
                <a:solidFill>
                  <a:schemeClr val="bg1"/>
                </a:solidFill>
              </a:rPr>
              <a:t>Marking Criteria </a:t>
            </a:r>
          </a:p>
          <a:p>
            <a:pPr lvl="1"/>
            <a:r>
              <a:rPr lang="en-GB" sz="1800" dirty="0">
                <a:solidFill>
                  <a:schemeClr val="bg1"/>
                </a:solidFill>
              </a:rPr>
              <a:t>To achieve a high first (&gt;80%), and also be in with a chance to win the inaugural </a:t>
            </a:r>
            <a:r>
              <a:rPr lang="en-GB" sz="1800" b="1" dirty="0">
                <a:solidFill>
                  <a:schemeClr val="bg1"/>
                </a:solidFill>
              </a:rPr>
              <a:t>Excellence in Python-based Hydrological Modelling Prize</a:t>
            </a:r>
            <a:r>
              <a:rPr lang="en-GB" sz="1800" dirty="0">
                <a:solidFill>
                  <a:schemeClr val="bg1"/>
                </a:solidFill>
              </a:rPr>
              <a:t> awarded at the end of the year (complete with a small prize), you must not only show competency in the assigned work but develop it further. </a:t>
            </a:r>
          </a:p>
          <a:p>
            <a:r>
              <a:rPr lang="en-GB" sz="1800" dirty="0">
                <a:solidFill>
                  <a:schemeClr val="bg1"/>
                </a:solidFill>
              </a:rPr>
              <a:t>Finished projects should be self-contained and will typically be openly shared online with the world. This is very much a research level experience!</a:t>
            </a:r>
          </a:p>
          <a:p>
            <a:endParaRPr lang="en-US" sz="1600" dirty="0"/>
          </a:p>
        </p:txBody>
      </p:sp>
    </p:spTree>
    <p:extLst>
      <p:ext uri="{BB962C8B-B14F-4D97-AF65-F5344CB8AC3E}">
        <p14:creationId xmlns:p14="http://schemas.microsoft.com/office/powerpoint/2010/main" val="2281458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AB638-B9CB-9B4E-95DB-24DB38E172F1}"/>
              </a:ext>
            </a:extLst>
          </p:cNvPr>
          <p:cNvSpPr>
            <a:spLocks noGrp="1"/>
          </p:cNvSpPr>
          <p:nvPr>
            <p:ph type="title"/>
          </p:nvPr>
        </p:nvSpPr>
        <p:spPr>
          <a:xfrm>
            <a:off x="0" y="0"/>
            <a:ext cx="10515600" cy="1325563"/>
          </a:xfrm>
        </p:spPr>
        <p:txBody>
          <a:bodyPr>
            <a:normAutofit/>
          </a:bodyPr>
          <a:lstStyle/>
          <a:p>
            <a:r>
              <a:rPr lang="en-US" sz="3200" dirty="0"/>
              <a:t>Part B – for enthusiasts!</a:t>
            </a:r>
          </a:p>
        </p:txBody>
      </p:sp>
      <p:sp>
        <p:nvSpPr>
          <p:cNvPr id="3" name="Content Placeholder 2">
            <a:extLst>
              <a:ext uri="{FF2B5EF4-FFF2-40B4-BE49-F238E27FC236}">
                <a16:creationId xmlns:a16="http://schemas.microsoft.com/office/drawing/2014/main" id="{AA117A0A-E724-684C-9B86-EBE6FDB40FDB}"/>
              </a:ext>
            </a:extLst>
          </p:cNvPr>
          <p:cNvSpPr>
            <a:spLocks noGrp="1"/>
          </p:cNvSpPr>
          <p:nvPr>
            <p:ph idx="1"/>
          </p:nvPr>
        </p:nvSpPr>
        <p:spPr>
          <a:xfrm>
            <a:off x="332509" y="997527"/>
            <a:ext cx="11721935" cy="5761328"/>
          </a:xfrm>
        </p:spPr>
        <p:txBody>
          <a:bodyPr>
            <a:normAutofit/>
          </a:bodyPr>
          <a:lstStyle/>
          <a:p>
            <a:r>
              <a:rPr lang="en-GB" sz="1800" dirty="0"/>
              <a:t>You have all done very well so far, and some have really excelled, at least at the coding elements.</a:t>
            </a:r>
          </a:p>
          <a:p>
            <a:r>
              <a:rPr lang="en-GB" sz="1800" dirty="0"/>
              <a:t>We anticipate that the exercises in PART A should keep you occupied for two practical sessions. </a:t>
            </a:r>
          </a:p>
          <a:p>
            <a:r>
              <a:rPr lang="en-GB" sz="1800" dirty="0"/>
              <a:t>We have not assigned extra work for the final session as for some the work set is challenging. </a:t>
            </a:r>
          </a:p>
          <a:p>
            <a:r>
              <a:rPr lang="en-GB" sz="1800" dirty="0"/>
              <a:t>But to encourage you to consider accessing the very highest marks (80% and above) you have the opportunity to demonstrate independent thinking and effort, commensurate with a research level performance </a:t>
            </a:r>
            <a:r>
              <a:rPr lang="en-GB" sz="1800" b="1" dirty="0"/>
              <a:t>- Welcome to Part B!</a:t>
            </a:r>
          </a:p>
          <a:p>
            <a:r>
              <a:rPr lang="en-US" sz="1800" dirty="0">
                <a:solidFill>
                  <a:srgbClr val="FF0000"/>
                </a:solidFill>
              </a:rPr>
              <a:t>This work is optional - </a:t>
            </a:r>
            <a:r>
              <a:rPr lang="en-GB" sz="1800" dirty="0">
                <a:solidFill>
                  <a:srgbClr val="FF0000"/>
                </a:solidFill>
              </a:rPr>
              <a:t>There is no pressure to do this extra work!  Consider it if you enjoy solving these kinds of problems or want to expand your understanding and experiences of </a:t>
            </a:r>
            <a:r>
              <a:rPr lang="en-GB" sz="1800" dirty="0" err="1">
                <a:solidFill>
                  <a:srgbClr val="FF0000"/>
                </a:solidFill>
              </a:rPr>
              <a:t>FloPy</a:t>
            </a:r>
            <a:r>
              <a:rPr lang="en-GB" sz="1800" dirty="0">
                <a:solidFill>
                  <a:srgbClr val="FF0000"/>
                </a:solidFill>
              </a:rPr>
              <a:t>/Python. </a:t>
            </a:r>
            <a:endParaRPr lang="en-US" sz="1800" dirty="0">
              <a:solidFill>
                <a:srgbClr val="FF0000"/>
              </a:solidFill>
            </a:endParaRPr>
          </a:p>
          <a:p>
            <a:r>
              <a:rPr lang="en-GB" sz="1800" dirty="0"/>
              <a:t>Read around what you can do to expand your model (new capabilities? A specific case study?)</a:t>
            </a:r>
          </a:p>
          <a:p>
            <a:r>
              <a:rPr lang="en-GB" sz="1800" dirty="0"/>
              <a:t>If you are interested, then talk to me about your research ideas – we will try to manage things to avoid people working on similar mini-projects. </a:t>
            </a:r>
          </a:p>
          <a:p>
            <a:r>
              <a:rPr lang="en-GB" sz="1800" dirty="0"/>
              <a:t>Finished projects should be self-contained and will typically be openly shared online with the world. This is very much a research level experience!</a:t>
            </a:r>
          </a:p>
          <a:p>
            <a:r>
              <a:rPr lang="en-US" sz="1800" b="1" dirty="0">
                <a:solidFill>
                  <a:srgbClr val="7030A0"/>
                </a:solidFill>
              </a:rPr>
              <a:t>Marking Criteria </a:t>
            </a:r>
          </a:p>
          <a:p>
            <a:pPr lvl="1"/>
            <a:r>
              <a:rPr lang="en-GB" sz="1800" b="1" dirty="0">
                <a:solidFill>
                  <a:srgbClr val="7030A0"/>
                </a:solidFill>
              </a:rPr>
              <a:t>To achieve a high first (&gt;80%), and also be in with a chance to win the inaugural Excellence in Python-based Hydrological Modelling Prize awarded at the end of the year (complete with a small prize), you must not only show competency in the assigned work but develop it further. </a:t>
            </a:r>
          </a:p>
          <a:p>
            <a:r>
              <a:rPr lang="en-GB" sz="1800" dirty="0"/>
              <a:t>We will not support code development or bug fixing, but I will discuss your ideas and look at the output of codes to assist in interpretations. </a:t>
            </a:r>
          </a:p>
          <a:p>
            <a:endParaRPr lang="en-US" sz="1600" dirty="0"/>
          </a:p>
        </p:txBody>
      </p:sp>
    </p:spTree>
    <p:extLst>
      <p:ext uri="{BB962C8B-B14F-4D97-AF65-F5344CB8AC3E}">
        <p14:creationId xmlns:p14="http://schemas.microsoft.com/office/powerpoint/2010/main" val="1789674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Rectangle 2"/>
          <p:cNvSpPr>
            <a:spLocks noGrp="1" noChangeArrowheads="1"/>
          </p:cNvSpPr>
          <p:nvPr>
            <p:ph type="body" sz="half" idx="1"/>
          </p:nvPr>
        </p:nvSpPr>
        <p:spPr>
          <a:xfrm>
            <a:off x="1847850" y="1212850"/>
            <a:ext cx="8516938" cy="5221288"/>
          </a:xfrm>
        </p:spPr>
        <p:txBody>
          <a:bodyPr/>
          <a:lstStyle/>
          <a:p>
            <a:pPr marL="533400" indent="-533400">
              <a:buFont typeface="Wingdings" pitchFamily="2" charset="2"/>
              <a:buAutoNum type="arabicPeriod"/>
            </a:pPr>
            <a:endParaRPr lang="en-US" sz="2400" b="1" dirty="0"/>
          </a:p>
          <a:p>
            <a:pPr marL="533400" indent="-533400">
              <a:buNone/>
            </a:pPr>
            <a:endParaRPr lang="en-GB" sz="2400" b="1" dirty="0"/>
          </a:p>
        </p:txBody>
      </p:sp>
      <p:sp>
        <p:nvSpPr>
          <p:cNvPr id="637957" name="Rectangle 5"/>
          <p:cNvSpPr>
            <a:spLocks noGrp="1" noChangeArrowheads="1"/>
          </p:cNvSpPr>
          <p:nvPr>
            <p:ph type="title"/>
          </p:nvPr>
        </p:nvSpPr>
        <p:spPr>
          <a:xfrm>
            <a:off x="289077" y="55153"/>
            <a:ext cx="8229600" cy="1020763"/>
          </a:xfrm>
        </p:spPr>
        <p:txBody>
          <a:bodyPr>
            <a:normAutofit fontScale="90000"/>
          </a:bodyPr>
          <a:lstStyle/>
          <a:p>
            <a:r>
              <a:rPr lang="en-GB" sz="3600" dirty="0">
                <a:solidFill>
                  <a:srgbClr val="0070C0"/>
                </a:solidFill>
                <a:latin typeface="+mn-lt"/>
              </a:rPr>
              <a:t>Fundamentals of Groundwater Flow Modelling</a:t>
            </a:r>
            <a:endParaRPr lang="en-US" sz="3600" dirty="0">
              <a:solidFill>
                <a:srgbClr val="0070C0"/>
              </a:solidFill>
              <a:latin typeface="+mn-lt"/>
            </a:endParaRPr>
          </a:p>
        </p:txBody>
      </p:sp>
      <p:pic>
        <p:nvPicPr>
          <p:cNvPr id="6" name="Picture 16"/>
          <p:cNvPicPr>
            <a:picLocks noChangeAspect="1" noChangeArrowheads="1"/>
          </p:cNvPicPr>
          <p:nvPr/>
        </p:nvPicPr>
        <p:blipFill rotWithShape="1">
          <a:blip r:embed="rId3" cstate="print"/>
          <a:srcRect l="9116" r="65612"/>
          <a:stretch/>
        </p:blipFill>
        <p:spPr bwMode="auto">
          <a:xfrm>
            <a:off x="2062652" y="2217937"/>
            <a:ext cx="1153029" cy="819150"/>
          </a:xfrm>
          <a:prstGeom prst="rect">
            <a:avLst/>
          </a:prstGeom>
          <a:noFill/>
          <a:ln w="28575">
            <a:noFill/>
            <a:miter lim="800000"/>
            <a:headEnd/>
            <a:tailEnd/>
          </a:ln>
          <a:effectLst/>
        </p:spPr>
      </p:pic>
      <p:sp>
        <p:nvSpPr>
          <p:cNvPr id="2" name="TextBox 1"/>
          <p:cNvSpPr txBox="1"/>
          <p:nvPr/>
        </p:nvSpPr>
        <p:spPr>
          <a:xfrm>
            <a:off x="2580422" y="1395654"/>
            <a:ext cx="1928300" cy="584775"/>
          </a:xfrm>
          <a:prstGeom prst="rect">
            <a:avLst/>
          </a:prstGeom>
          <a:noFill/>
        </p:spPr>
        <p:txBody>
          <a:bodyPr wrap="square" rtlCol="0">
            <a:spAutoFit/>
          </a:bodyPr>
          <a:lstStyle/>
          <a:p>
            <a:r>
              <a:rPr lang="en-GB" sz="1600" dirty="0">
                <a:solidFill>
                  <a:srgbClr val="0070C0"/>
                </a:solidFill>
              </a:rPr>
              <a:t>Gradient in hydraulic head</a:t>
            </a:r>
          </a:p>
        </p:txBody>
      </p:sp>
      <p:sp>
        <p:nvSpPr>
          <p:cNvPr id="8" name="TextBox 7"/>
          <p:cNvSpPr txBox="1"/>
          <p:nvPr/>
        </p:nvSpPr>
        <p:spPr>
          <a:xfrm>
            <a:off x="1216398" y="1393601"/>
            <a:ext cx="1928300" cy="584775"/>
          </a:xfrm>
          <a:prstGeom prst="rect">
            <a:avLst/>
          </a:prstGeom>
          <a:noFill/>
        </p:spPr>
        <p:txBody>
          <a:bodyPr wrap="square" rtlCol="0">
            <a:spAutoFit/>
          </a:bodyPr>
          <a:lstStyle/>
          <a:p>
            <a:r>
              <a:rPr lang="en-GB" sz="1600" dirty="0">
                <a:solidFill>
                  <a:srgbClr val="72F828"/>
                </a:solidFill>
              </a:rPr>
              <a:t>Hydraulic conductivity</a:t>
            </a:r>
          </a:p>
        </p:txBody>
      </p:sp>
      <p:sp>
        <p:nvSpPr>
          <p:cNvPr id="3" name="Oval 2"/>
          <p:cNvSpPr/>
          <p:nvPr/>
        </p:nvSpPr>
        <p:spPr bwMode="auto">
          <a:xfrm>
            <a:off x="2753533" y="2257126"/>
            <a:ext cx="304283" cy="695060"/>
          </a:xfrm>
          <a:prstGeom prst="ellipse">
            <a:avLst/>
          </a:prstGeom>
          <a:noFill/>
          <a:ln w="28575" cap="flat" cmpd="sng" algn="ctr">
            <a:solidFill>
              <a:schemeClr val="accent1">
                <a:lumMod val="60000"/>
                <a:lumOff val="4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GB" sz="2000">
              <a:solidFill>
                <a:schemeClr val="accent1">
                  <a:lumMod val="40000"/>
                  <a:lumOff val="60000"/>
                </a:schemeClr>
              </a:solidFill>
            </a:endParaRPr>
          </a:p>
        </p:txBody>
      </p:sp>
      <p:pic>
        <p:nvPicPr>
          <p:cNvPr id="10" name="Picture 16"/>
          <p:cNvPicPr>
            <a:picLocks noChangeAspect="1" noChangeArrowheads="1"/>
          </p:cNvPicPr>
          <p:nvPr/>
        </p:nvPicPr>
        <p:blipFill rotWithShape="1">
          <a:blip r:embed="rId3" cstate="print"/>
          <a:srcRect l="60262" r="8212"/>
          <a:stretch/>
        </p:blipFill>
        <p:spPr bwMode="auto">
          <a:xfrm>
            <a:off x="3212260" y="2216202"/>
            <a:ext cx="1438397" cy="819150"/>
          </a:xfrm>
          <a:prstGeom prst="rect">
            <a:avLst/>
          </a:prstGeom>
          <a:noFill/>
          <a:ln w="28575">
            <a:noFill/>
            <a:miter lim="800000"/>
            <a:headEnd/>
            <a:tailEnd/>
          </a:ln>
          <a:effectLst/>
        </p:spPr>
      </p:pic>
      <p:cxnSp>
        <p:nvCxnSpPr>
          <p:cNvPr id="5" name="Straight Arrow Connector 4"/>
          <p:cNvCxnSpPr/>
          <p:nvPr/>
        </p:nvCxnSpPr>
        <p:spPr bwMode="auto">
          <a:xfrm>
            <a:off x="2412275" y="1978375"/>
            <a:ext cx="226891" cy="503548"/>
          </a:xfrm>
          <a:prstGeom prst="straightConnector1">
            <a:avLst/>
          </a:prstGeom>
          <a:solidFill>
            <a:schemeClr val="tx1"/>
          </a:solidFill>
          <a:ln w="28575" cap="flat" cmpd="sng" algn="ctr">
            <a:solidFill>
              <a:srgbClr val="72F828"/>
            </a:solidFill>
            <a:prstDash val="solid"/>
            <a:round/>
            <a:headEnd type="none" w="med" len="med"/>
            <a:tailEnd type="arrow"/>
          </a:ln>
          <a:effectLst/>
        </p:spPr>
      </p:cxnSp>
      <p:cxnSp>
        <p:nvCxnSpPr>
          <p:cNvPr id="11" name="Straight Arrow Connector 10"/>
          <p:cNvCxnSpPr/>
          <p:nvPr/>
        </p:nvCxnSpPr>
        <p:spPr bwMode="auto">
          <a:xfrm flipH="1">
            <a:off x="3057816" y="1978376"/>
            <a:ext cx="294985" cy="372919"/>
          </a:xfrm>
          <a:prstGeom prst="straightConnector1">
            <a:avLst/>
          </a:prstGeom>
          <a:solidFill>
            <a:schemeClr val="tx1"/>
          </a:solidFill>
          <a:ln w="28575" cap="flat" cmpd="sng" algn="ctr">
            <a:solidFill>
              <a:schemeClr val="accent1">
                <a:lumMod val="60000"/>
                <a:lumOff val="40000"/>
              </a:schemeClr>
            </a:solidFill>
            <a:prstDash val="solid"/>
            <a:round/>
            <a:headEnd type="none" w="med" len="med"/>
            <a:tailEnd type="arrow"/>
          </a:ln>
          <a:effectLst/>
        </p:spPr>
      </p:cxnSp>
      <p:sp>
        <p:nvSpPr>
          <p:cNvPr id="13" name="Rectangle 12"/>
          <p:cNvSpPr/>
          <p:nvPr/>
        </p:nvSpPr>
        <p:spPr>
          <a:xfrm>
            <a:off x="4684192" y="1380685"/>
            <a:ext cx="8619754" cy="1698927"/>
          </a:xfrm>
          <a:prstGeom prst="rect">
            <a:avLst/>
          </a:prstGeom>
        </p:spPr>
        <p:txBody>
          <a:bodyPr wrap="square">
            <a:spAutoFit/>
          </a:bodyPr>
          <a:lstStyle/>
          <a:p>
            <a:pPr algn="l" eaLnBrk="1" hangingPunct="1">
              <a:spcBef>
                <a:spcPct val="20000"/>
              </a:spcBef>
              <a:buClr>
                <a:schemeClr val="hlink"/>
              </a:buClr>
            </a:pPr>
            <a:r>
              <a:rPr lang="en-GB" dirty="0"/>
              <a:t>Assuming </a:t>
            </a:r>
          </a:p>
          <a:p>
            <a:pPr marL="719138" indent="-366713">
              <a:spcBef>
                <a:spcPct val="20000"/>
              </a:spcBef>
              <a:buClr>
                <a:schemeClr val="hlink"/>
              </a:buClr>
              <a:buFont typeface="Arial" panose="020B0604020202020204" pitchFamily="34" charset="0"/>
              <a:buChar char="•"/>
            </a:pPr>
            <a:r>
              <a:rPr lang="en-GB" dirty="0"/>
              <a:t>homogeneous fluid properties (</a:t>
            </a:r>
            <a:r>
              <a:rPr lang="en-GB" dirty="0">
                <a:latin typeface="Symbol" panose="05050102010706020507" pitchFamily="18" charset="2"/>
              </a:rPr>
              <a:t>r</a:t>
            </a:r>
            <a:r>
              <a:rPr lang="en-GB" dirty="0"/>
              <a:t> &amp; </a:t>
            </a:r>
            <a:r>
              <a:rPr lang="en-GB" dirty="0">
                <a:latin typeface="Symbol" panose="05050102010706020507" pitchFamily="18" charset="2"/>
              </a:rPr>
              <a:t>u)</a:t>
            </a:r>
          </a:p>
          <a:p>
            <a:pPr marL="719138" indent="-366713">
              <a:spcBef>
                <a:spcPct val="20000"/>
              </a:spcBef>
              <a:buClr>
                <a:schemeClr val="hlink"/>
              </a:buClr>
              <a:buFont typeface="Arial" panose="020B0604020202020204" pitchFamily="34" charset="0"/>
              <a:buChar char="•"/>
            </a:pPr>
            <a:r>
              <a:rPr lang="en-GB" dirty="0"/>
              <a:t>steady state (no change through time)</a:t>
            </a:r>
          </a:p>
          <a:p>
            <a:pPr marL="342900" indent="-342900">
              <a:spcBef>
                <a:spcPct val="20000"/>
              </a:spcBef>
              <a:buClr>
                <a:schemeClr val="hlink"/>
              </a:buClr>
              <a:buFont typeface="Arial" panose="020B0604020202020204" pitchFamily="34" charset="0"/>
              <a:buChar char="•"/>
            </a:pPr>
            <a:endParaRPr lang="en-GB" dirty="0"/>
          </a:p>
          <a:p>
            <a:pPr marL="342900" indent="-342900">
              <a:spcBef>
                <a:spcPct val="20000"/>
              </a:spcBef>
              <a:buClr>
                <a:schemeClr val="hlink"/>
              </a:buClr>
              <a:buFont typeface="Arial" panose="020B0604020202020204" pitchFamily="34" charset="0"/>
              <a:buChar char="•"/>
            </a:pPr>
            <a:endParaRPr lang="en-GB" dirty="0">
              <a:latin typeface="Symbol" panose="05050102010706020507" pitchFamily="18" charset="2"/>
            </a:endParaRPr>
          </a:p>
        </p:txBody>
      </p:sp>
      <p:pic>
        <p:nvPicPr>
          <p:cNvPr id="17" name="Picture 17"/>
          <p:cNvPicPr>
            <a:picLocks noChangeAspect="1" noChangeArrowheads="1"/>
          </p:cNvPicPr>
          <p:nvPr/>
        </p:nvPicPr>
        <p:blipFill rotWithShape="1">
          <a:blip r:embed="rId4" cstate="print"/>
          <a:srcRect r="56877"/>
          <a:stretch/>
        </p:blipFill>
        <p:spPr bwMode="auto">
          <a:xfrm>
            <a:off x="2067918" y="3242052"/>
            <a:ext cx="989898" cy="723900"/>
          </a:xfrm>
          <a:prstGeom prst="rect">
            <a:avLst/>
          </a:prstGeom>
          <a:noFill/>
          <a:ln w="28575">
            <a:noFill/>
            <a:miter lim="800000"/>
            <a:headEnd/>
            <a:tailEnd/>
          </a:ln>
          <a:effectLst/>
        </p:spPr>
      </p:pic>
      <p:pic>
        <p:nvPicPr>
          <p:cNvPr id="18" name="Picture 17"/>
          <p:cNvPicPr>
            <a:picLocks noChangeAspect="1" noChangeArrowheads="1"/>
          </p:cNvPicPr>
          <p:nvPr/>
        </p:nvPicPr>
        <p:blipFill rotWithShape="1">
          <a:blip r:embed="rId4" cstate="print"/>
          <a:srcRect l="54043"/>
          <a:stretch/>
        </p:blipFill>
        <p:spPr bwMode="auto">
          <a:xfrm>
            <a:off x="2753533" y="3242052"/>
            <a:ext cx="1054961" cy="723900"/>
          </a:xfrm>
          <a:prstGeom prst="rect">
            <a:avLst/>
          </a:prstGeom>
          <a:noFill/>
          <a:ln w="28575">
            <a:noFill/>
            <a:miter lim="800000"/>
            <a:headEnd/>
            <a:tailEnd/>
          </a:ln>
          <a:effectLst/>
        </p:spPr>
      </p:pic>
      <p:sp>
        <p:nvSpPr>
          <p:cNvPr id="4" name="Rectangle 3"/>
          <p:cNvSpPr/>
          <p:nvPr/>
        </p:nvSpPr>
        <p:spPr>
          <a:xfrm>
            <a:off x="4783050" y="2477107"/>
            <a:ext cx="4547011" cy="923330"/>
          </a:xfrm>
          <a:prstGeom prst="rect">
            <a:avLst/>
          </a:prstGeom>
        </p:spPr>
        <p:txBody>
          <a:bodyPr wrap="square">
            <a:spAutoFit/>
          </a:bodyPr>
          <a:lstStyle/>
          <a:p>
            <a:r>
              <a:rPr lang="en-US" b="1" dirty="0">
                <a:solidFill>
                  <a:srgbClr val="FF0000"/>
                </a:solidFill>
              </a:rPr>
              <a:t>This equation tells us the relationship of head in a cell to the other cells, but how do we get the absolute values? </a:t>
            </a:r>
            <a:endParaRPr lang="en-GB" b="1" dirty="0">
              <a:solidFill>
                <a:srgbClr val="FF0000"/>
              </a:solidFill>
            </a:endParaRPr>
          </a:p>
        </p:txBody>
      </p:sp>
      <p:sp>
        <p:nvSpPr>
          <p:cNvPr id="16" name="Rectangle 3">
            <a:extLst>
              <a:ext uri="{FF2B5EF4-FFF2-40B4-BE49-F238E27FC236}">
                <a16:creationId xmlns:a16="http://schemas.microsoft.com/office/drawing/2014/main" id="{26191331-781F-9D4B-98A1-D1A24E193700}"/>
              </a:ext>
            </a:extLst>
          </p:cNvPr>
          <p:cNvSpPr>
            <a:spLocks noChangeArrowheads="1"/>
          </p:cNvSpPr>
          <p:nvPr/>
        </p:nvSpPr>
        <p:spPr bwMode="auto">
          <a:xfrm>
            <a:off x="265215" y="817102"/>
            <a:ext cx="6346001" cy="5207000"/>
          </a:xfrm>
          <a:prstGeom prst="rect">
            <a:avLst/>
          </a:prstGeom>
          <a:noFill/>
          <a:ln w="9525">
            <a:noFill/>
            <a:miter lim="800000"/>
            <a:headEnd/>
            <a:tailEnd/>
          </a:ln>
          <a:effectLst/>
        </p:spPr>
        <p:txBody>
          <a:bodyPr/>
          <a:lstStyle/>
          <a:p>
            <a:pPr marL="533400" indent="-533400">
              <a:spcBef>
                <a:spcPct val="20000"/>
              </a:spcBef>
              <a:buClr>
                <a:schemeClr val="hlink"/>
              </a:buClr>
              <a:buFont typeface="+mj-lt"/>
              <a:buAutoNum type="arabicPeriod"/>
            </a:pPr>
            <a:r>
              <a:rPr lang="en-GB" b="1" dirty="0"/>
              <a:t>GW flow equation</a:t>
            </a:r>
          </a:p>
          <a:p>
            <a:pPr marL="533400" indent="-533400">
              <a:spcBef>
                <a:spcPct val="20000"/>
              </a:spcBef>
              <a:buClr>
                <a:schemeClr val="hlink"/>
              </a:buClr>
              <a:buFont typeface="+mj-lt"/>
              <a:buAutoNum type="arabicPeriod"/>
            </a:pPr>
            <a:endParaRPr lang="en-GB" b="1" dirty="0"/>
          </a:p>
          <a:p>
            <a:pPr marL="533400" indent="-533400">
              <a:spcBef>
                <a:spcPct val="20000"/>
              </a:spcBef>
              <a:buClr>
                <a:schemeClr val="hlink"/>
              </a:buClr>
              <a:buFont typeface="+mj-lt"/>
              <a:buAutoNum type="arabicPeriod"/>
            </a:pPr>
            <a:endParaRPr lang="en-GB" b="1" dirty="0"/>
          </a:p>
          <a:p>
            <a:pPr marL="533400" indent="-533400">
              <a:spcBef>
                <a:spcPct val="20000"/>
              </a:spcBef>
              <a:buClr>
                <a:schemeClr val="hlink"/>
              </a:buClr>
              <a:buFont typeface="+mj-lt"/>
              <a:buAutoNum type="arabicPeriod"/>
            </a:pPr>
            <a:endParaRPr lang="en-GB" b="1" dirty="0"/>
          </a:p>
          <a:p>
            <a:pPr marL="533400" indent="-533400">
              <a:spcBef>
                <a:spcPct val="20000"/>
              </a:spcBef>
              <a:buClr>
                <a:schemeClr val="hlink"/>
              </a:buClr>
              <a:buFont typeface="+mj-lt"/>
              <a:buAutoNum type="arabicPeriod"/>
            </a:pPr>
            <a:endParaRPr lang="en-GB" b="1" dirty="0"/>
          </a:p>
          <a:p>
            <a:pPr marL="533400" indent="-533400">
              <a:spcBef>
                <a:spcPct val="20000"/>
              </a:spcBef>
              <a:buClr>
                <a:schemeClr val="hlink"/>
              </a:buClr>
              <a:buFont typeface="+mj-lt"/>
              <a:buAutoNum type="arabicPeriod"/>
            </a:pPr>
            <a:endParaRPr lang="en-GB" b="1" dirty="0"/>
          </a:p>
          <a:p>
            <a:pPr marL="533400" indent="-533400">
              <a:spcBef>
                <a:spcPct val="20000"/>
              </a:spcBef>
              <a:buClr>
                <a:schemeClr val="hlink"/>
              </a:buClr>
              <a:buFont typeface="+mj-lt"/>
              <a:buAutoNum type="arabicPeriod"/>
            </a:pPr>
            <a:endParaRPr lang="en-GB" b="1" dirty="0"/>
          </a:p>
          <a:p>
            <a:pPr marL="533400" indent="-533400">
              <a:spcBef>
                <a:spcPct val="20000"/>
              </a:spcBef>
              <a:buClr>
                <a:schemeClr val="hlink"/>
              </a:buClr>
              <a:buFont typeface="+mj-lt"/>
              <a:buAutoNum type="arabicPeriod"/>
            </a:pPr>
            <a:endParaRPr lang="en-GB" b="1" dirty="0"/>
          </a:p>
          <a:p>
            <a:pPr>
              <a:spcBef>
                <a:spcPct val="20000"/>
              </a:spcBef>
              <a:buClr>
                <a:schemeClr val="hlink"/>
              </a:buClr>
            </a:pPr>
            <a:r>
              <a:rPr lang="en-GB" b="1" dirty="0"/>
              <a:t>     </a:t>
            </a:r>
          </a:p>
          <a:p>
            <a:pPr>
              <a:spcBef>
                <a:spcPct val="20000"/>
              </a:spcBef>
              <a:buClr>
                <a:schemeClr val="hlink"/>
              </a:buClr>
            </a:pPr>
            <a:endParaRPr lang="en-GB" b="1" dirty="0"/>
          </a:p>
          <a:p>
            <a:pPr marL="533400" indent="-533400">
              <a:spcBef>
                <a:spcPct val="20000"/>
              </a:spcBef>
              <a:buClr>
                <a:schemeClr val="hlink"/>
              </a:buClr>
              <a:buAutoNum type="arabicPeriod" startAt="2"/>
            </a:pPr>
            <a:r>
              <a:rPr lang="en-GB" b="1" dirty="0"/>
              <a:t>Flow domain			Absolute dimensions?</a:t>
            </a:r>
          </a:p>
          <a:p>
            <a:pPr lvl="8">
              <a:spcBef>
                <a:spcPct val="20000"/>
              </a:spcBef>
              <a:buClr>
                <a:schemeClr val="hlink"/>
              </a:buClr>
            </a:pPr>
            <a:r>
              <a:rPr lang="en-GB" b="1" dirty="0"/>
              <a:t>Discretisation? </a:t>
            </a:r>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buFontTx/>
              <a:buChar char="•"/>
            </a:pPr>
            <a:endParaRPr lang="en-GB" b="1" dirty="0">
              <a:solidFill>
                <a:schemeClr val="hlink"/>
              </a:solidFill>
            </a:endParaRPr>
          </a:p>
        </p:txBody>
      </p:sp>
      <p:pic>
        <p:nvPicPr>
          <p:cNvPr id="19" name="Picture 12" descr="hydro9_13">
            <a:extLst>
              <a:ext uri="{FF2B5EF4-FFF2-40B4-BE49-F238E27FC236}">
                <a16:creationId xmlns:a16="http://schemas.microsoft.com/office/drawing/2014/main" id="{857FA887-337E-6143-AEFC-83767E8FC6CC}"/>
              </a:ext>
            </a:extLst>
          </p:cNvPr>
          <p:cNvPicPr>
            <a:picLocks noChangeAspect="1" noChangeArrowheads="1"/>
          </p:cNvPicPr>
          <p:nvPr/>
        </p:nvPicPr>
        <p:blipFill rotWithShape="1">
          <a:blip r:embed="rId5" cstate="print"/>
          <a:srcRect r="63320" b="55337"/>
          <a:stretch/>
        </p:blipFill>
        <p:spPr bwMode="auto">
          <a:xfrm>
            <a:off x="6648212" y="3400438"/>
            <a:ext cx="1929732" cy="1069962"/>
          </a:xfrm>
          <a:prstGeom prst="rect">
            <a:avLst/>
          </a:prstGeom>
          <a:noFill/>
          <a:ln w="9525">
            <a:noFill/>
            <a:miter lim="800000"/>
            <a:headEnd/>
            <a:tailEnd/>
          </a:ln>
          <a:effectLst/>
        </p:spPr>
      </p:pic>
      <p:sp>
        <p:nvSpPr>
          <p:cNvPr id="7" name="Freeform 6">
            <a:extLst>
              <a:ext uri="{FF2B5EF4-FFF2-40B4-BE49-F238E27FC236}">
                <a16:creationId xmlns:a16="http://schemas.microsoft.com/office/drawing/2014/main" id="{60545F54-958B-6F44-BD08-10676BB1F453}"/>
              </a:ext>
            </a:extLst>
          </p:cNvPr>
          <p:cNvSpPr/>
          <p:nvPr/>
        </p:nvSpPr>
        <p:spPr>
          <a:xfrm>
            <a:off x="6860477" y="3886018"/>
            <a:ext cx="1669143" cy="1741714"/>
          </a:xfrm>
          <a:custGeom>
            <a:avLst/>
            <a:gdLst>
              <a:gd name="connsiteX0" fmla="*/ 0 w 1669143"/>
              <a:gd name="connsiteY0" fmla="*/ 580571 h 1741714"/>
              <a:gd name="connsiteX1" fmla="*/ 0 w 1669143"/>
              <a:gd name="connsiteY1" fmla="*/ 1741714 h 1741714"/>
              <a:gd name="connsiteX2" fmla="*/ 1669143 w 1669143"/>
              <a:gd name="connsiteY2" fmla="*/ 1741714 h 1741714"/>
              <a:gd name="connsiteX3" fmla="*/ 1669143 w 1669143"/>
              <a:gd name="connsiteY3" fmla="*/ 0 h 1741714"/>
              <a:gd name="connsiteX4" fmla="*/ 1436914 w 1669143"/>
              <a:gd name="connsiteY4" fmla="*/ 0 h 1741714"/>
              <a:gd name="connsiteX5" fmla="*/ 1074057 w 1669143"/>
              <a:gd name="connsiteY5" fmla="*/ 29028 h 1741714"/>
              <a:gd name="connsiteX6" fmla="*/ 827314 w 1669143"/>
              <a:gd name="connsiteY6" fmla="*/ 101600 h 1741714"/>
              <a:gd name="connsiteX7" fmla="*/ 667657 w 1669143"/>
              <a:gd name="connsiteY7" fmla="*/ 188686 h 1741714"/>
              <a:gd name="connsiteX8" fmla="*/ 435429 w 1669143"/>
              <a:gd name="connsiteY8" fmla="*/ 304800 h 1741714"/>
              <a:gd name="connsiteX9" fmla="*/ 174172 w 1669143"/>
              <a:gd name="connsiteY9" fmla="*/ 464457 h 1741714"/>
              <a:gd name="connsiteX10" fmla="*/ 0 w 1669143"/>
              <a:gd name="connsiteY10" fmla="*/ 580571 h 174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9143" h="1741714">
                <a:moveTo>
                  <a:pt x="0" y="580571"/>
                </a:moveTo>
                <a:lnTo>
                  <a:pt x="0" y="1741714"/>
                </a:lnTo>
                <a:lnTo>
                  <a:pt x="1669143" y="1741714"/>
                </a:lnTo>
                <a:lnTo>
                  <a:pt x="1669143" y="0"/>
                </a:lnTo>
                <a:lnTo>
                  <a:pt x="1436914" y="0"/>
                </a:lnTo>
                <a:lnTo>
                  <a:pt x="1074057" y="29028"/>
                </a:lnTo>
                <a:lnTo>
                  <a:pt x="827314" y="101600"/>
                </a:lnTo>
                <a:lnTo>
                  <a:pt x="667657" y="188686"/>
                </a:lnTo>
                <a:lnTo>
                  <a:pt x="435429" y="304800"/>
                </a:lnTo>
                <a:lnTo>
                  <a:pt x="174172" y="464457"/>
                </a:lnTo>
                <a:lnTo>
                  <a:pt x="0" y="580571"/>
                </a:lnTo>
                <a:close/>
              </a:path>
            </a:pathLst>
          </a:custGeom>
          <a:pattFill prst="lgGrid">
            <a:fgClr>
              <a:schemeClr val="accent1"/>
            </a:fgClr>
            <a:bgClr>
              <a:schemeClr val="bg1"/>
            </a:bgClr>
          </a:patt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12" descr="hydro9_13">
            <a:extLst>
              <a:ext uri="{FF2B5EF4-FFF2-40B4-BE49-F238E27FC236}">
                <a16:creationId xmlns:a16="http://schemas.microsoft.com/office/drawing/2014/main" id="{35DDFB54-443D-274F-8746-4C99393B9B3C}"/>
              </a:ext>
            </a:extLst>
          </p:cNvPr>
          <p:cNvPicPr>
            <a:picLocks noChangeAspect="1" noChangeArrowheads="1"/>
          </p:cNvPicPr>
          <p:nvPr/>
        </p:nvPicPr>
        <p:blipFill rotWithShape="1">
          <a:blip r:embed="rId5" cstate="print"/>
          <a:srcRect r="59439" b="-2533"/>
          <a:stretch/>
        </p:blipFill>
        <p:spPr bwMode="auto">
          <a:xfrm>
            <a:off x="9850068" y="148345"/>
            <a:ext cx="2133911" cy="2456311"/>
          </a:xfrm>
          <a:prstGeom prst="rect">
            <a:avLst/>
          </a:prstGeom>
          <a:noFill/>
          <a:ln w="9525">
            <a:noFill/>
            <a:miter lim="800000"/>
            <a:headEnd/>
            <a:tailEnd/>
          </a:ln>
          <a:effectLst/>
        </p:spPr>
      </p:pic>
    </p:spTree>
    <p:extLst>
      <p:ext uri="{BB962C8B-B14F-4D97-AF65-F5344CB8AC3E}">
        <p14:creationId xmlns:p14="http://schemas.microsoft.com/office/powerpoint/2010/main" val="2970026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Rectangle 2"/>
          <p:cNvSpPr>
            <a:spLocks noGrp="1" noChangeArrowheads="1"/>
          </p:cNvSpPr>
          <p:nvPr>
            <p:ph type="body" sz="half" idx="1"/>
          </p:nvPr>
        </p:nvSpPr>
        <p:spPr>
          <a:xfrm>
            <a:off x="1847850" y="1212850"/>
            <a:ext cx="8516938" cy="5221288"/>
          </a:xfrm>
        </p:spPr>
        <p:txBody>
          <a:bodyPr/>
          <a:lstStyle/>
          <a:p>
            <a:pPr marL="533400" indent="-533400">
              <a:buFont typeface="Wingdings" pitchFamily="2" charset="2"/>
              <a:buAutoNum type="arabicPeriod"/>
            </a:pPr>
            <a:endParaRPr lang="en-US" sz="2400" b="1" dirty="0"/>
          </a:p>
          <a:p>
            <a:pPr marL="533400" indent="-533400">
              <a:buNone/>
            </a:pPr>
            <a:endParaRPr lang="en-GB" sz="2400" b="1" dirty="0"/>
          </a:p>
        </p:txBody>
      </p:sp>
      <p:sp>
        <p:nvSpPr>
          <p:cNvPr id="637957" name="Rectangle 5"/>
          <p:cNvSpPr>
            <a:spLocks noGrp="1" noChangeArrowheads="1"/>
          </p:cNvSpPr>
          <p:nvPr>
            <p:ph type="title"/>
          </p:nvPr>
        </p:nvSpPr>
        <p:spPr>
          <a:xfrm>
            <a:off x="289077" y="55153"/>
            <a:ext cx="8229600" cy="1020763"/>
          </a:xfrm>
        </p:spPr>
        <p:txBody>
          <a:bodyPr>
            <a:normAutofit fontScale="90000"/>
          </a:bodyPr>
          <a:lstStyle/>
          <a:p>
            <a:r>
              <a:rPr lang="en-GB" sz="3600" dirty="0">
                <a:solidFill>
                  <a:srgbClr val="0070C0"/>
                </a:solidFill>
                <a:latin typeface="+mn-lt"/>
              </a:rPr>
              <a:t>Fundamentals of Groundwater Flow Modelling</a:t>
            </a:r>
            <a:endParaRPr lang="en-US" sz="3600" dirty="0">
              <a:solidFill>
                <a:srgbClr val="0070C0"/>
              </a:solidFill>
              <a:latin typeface="+mn-lt"/>
            </a:endParaRPr>
          </a:p>
        </p:txBody>
      </p:sp>
      <p:pic>
        <p:nvPicPr>
          <p:cNvPr id="6" name="Picture 16"/>
          <p:cNvPicPr>
            <a:picLocks noChangeAspect="1" noChangeArrowheads="1"/>
          </p:cNvPicPr>
          <p:nvPr/>
        </p:nvPicPr>
        <p:blipFill rotWithShape="1">
          <a:blip r:embed="rId3" cstate="print"/>
          <a:srcRect l="9116" r="65612"/>
          <a:stretch/>
        </p:blipFill>
        <p:spPr bwMode="auto">
          <a:xfrm>
            <a:off x="2062652" y="2217937"/>
            <a:ext cx="1153029" cy="819150"/>
          </a:xfrm>
          <a:prstGeom prst="rect">
            <a:avLst/>
          </a:prstGeom>
          <a:noFill/>
          <a:ln w="28575">
            <a:noFill/>
            <a:miter lim="800000"/>
            <a:headEnd/>
            <a:tailEnd/>
          </a:ln>
          <a:effectLst/>
        </p:spPr>
      </p:pic>
      <p:sp>
        <p:nvSpPr>
          <p:cNvPr id="2" name="TextBox 1"/>
          <p:cNvSpPr txBox="1"/>
          <p:nvPr/>
        </p:nvSpPr>
        <p:spPr>
          <a:xfrm>
            <a:off x="2580422" y="1395654"/>
            <a:ext cx="1928300" cy="584775"/>
          </a:xfrm>
          <a:prstGeom prst="rect">
            <a:avLst/>
          </a:prstGeom>
          <a:noFill/>
        </p:spPr>
        <p:txBody>
          <a:bodyPr wrap="square" rtlCol="0">
            <a:spAutoFit/>
          </a:bodyPr>
          <a:lstStyle/>
          <a:p>
            <a:r>
              <a:rPr lang="en-GB" sz="1600" dirty="0">
                <a:solidFill>
                  <a:srgbClr val="0070C0"/>
                </a:solidFill>
              </a:rPr>
              <a:t>Gradient in hydraulic head</a:t>
            </a:r>
          </a:p>
        </p:txBody>
      </p:sp>
      <p:sp>
        <p:nvSpPr>
          <p:cNvPr id="8" name="TextBox 7"/>
          <p:cNvSpPr txBox="1"/>
          <p:nvPr/>
        </p:nvSpPr>
        <p:spPr>
          <a:xfrm>
            <a:off x="1216398" y="1393601"/>
            <a:ext cx="1928300" cy="584775"/>
          </a:xfrm>
          <a:prstGeom prst="rect">
            <a:avLst/>
          </a:prstGeom>
          <a:noFill/>
        </p:spPr>
        <p:txBody>
          <a:bodyPr wrap="square" rtlCol="0">
            <a:spAutoFit/>
          </a:bodyPr>
          <a:lstStyle/>
          <a:p>
            <a:r>
              <a:rPr lang="en-GB" sz="1600" dirty="0">
                <a:solidFill>
                  <a:srgbClr val="72F828"/>
                </a:solidFill>
              </a:rPr>
              <a:t>Hydraulic conductivity</a:t>
            </a:r>
          </a:p>
        </p:txBody>
      </p:sp>
      <p:sp>
        <p:nvSpPr>
          <p:cNvPr id="3" name="Oval 2"/>
          <p:cNvSpPr/>
          <p:nvPr/>
        </p:nvSpPr>
        <p:spPr bwMode="auto">
          <a:xfrm>
            <a:off x="2753533" y="2257126"/>
            <a:ext cx="304283" cy="695060"/>
          </a:xfrm>
          <a:prstGeom prst="ellipse">
            <a:avLst/>
          </a:prstGeom>
          <a:noFill/>
          <a:ln w="28575" cap="flat" cmpd="sng" algn="ctr">
            <a:solidFill>
              <a:schemeClr val="accent1">
                <a:lumMod val="60000"/>
                <a:lumOff val="4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GB" sz="2000">
              <a:solidFill>
                <a:schemeClr val="accent1">
                  <a:lumMod val="40000"/>
                  <a:lumOff val="60000"/>
                </a:schemeClr>
              </a:solidFill>
            </a:endParaRPr>
          </a:p>
        </p:txBody>
      </p:sp>
      <p:pic>
        <p:nvPicPr>
          <p:cNvPr id="10" name="Picture 16"/>
          <p:cNvPicPr>
            <a:picLocks noChangeAspect="1" noChangeArrowheads="1"/>
          </p:cNvPicPr>
          <p:nvPr/>
        </p:nvPicPr>
        <p:blipFill rotWithShape="1">
          <a:blip r:embed="rId3" cstate="print"/>
          <a:srcRect l="60262" r="8212"/>
          <a:stretch/>
        </p:blipFill>
        <p:spPr bwMode="auto">
          <a:xfrm>
            <a:off x="3212260" y="2216202"/>
            <a:ext cx="1438397" cy="819150"/>
          </a:xfrm>
          <a:prstGeom prst="rect">
            <a:avLst/>
          </a:prstGeom>
          <a:noFill/>
          <a:ln w="28575">
            <a:noFill/>
            <a:miter lim="800000"/>
            <a:headEnd/>
            <a:tailEnd/>
          </a:ln>
          <a:effectLst/>
        </p:spPr>
      </p:pic>
      <p:cxnSp>
        <p:nvCxnSpPr>
          <p:cNvPr id="5" name="Straight Arrow Connector 4"/>
          <p:cNvCxnSpPr/>
          <p:nvPr/>
        </p:nvCxnSpPr>
        <p:spPr bwMode="auto">
          <a:xfrm>
            <a:off x="2412275" y="1978375"/>
            <a:ext cx="226891" cy="503548"/>
          </a:xfrm>
          <a:prstGeom prst="straightConnector1">
            <a:avLst/>
          </a:prstGeom>
          <a:solidFill>
            <a:schemeClr val="tx1"/>
          </a:solidFill>
          <a:ln w="28575" cap="flat" cmpd="sng" algn="ctr">
            <a:solidFill>
              <a:srgbClr val="72F828"/>
            </a:solidFill>
            <a:prstDash val="solid"/>
            <a:round/>
            <a:headEnd type="none" w="med" len="med"/>
            <a:tailEnd type="arrow"/>
          </a:ln>
          <a:effectLst/>
        </p:spPr>
      </p:cxnSp>
      <p:cxnSp>
        <p:nvCxnSpPr>
          <p:cNvPr id="11" name="Straight Arrow Connector 10"/>
          <p:cNvCxnSpPr/>
          <p:nvPr/>
        </p:nvCxnSpPr>
        <p:spPr bwMode="auto">
          <a:xfrm flipH="1">
            <a:off x="3057816" y="1978376"/>
            <a:ext cx="294985" cy="372919"/>
          </a:xfrm>
          <a:prstGeom prst="straightConnector1">
            <a:avLst/>
          </a:prstGeom>
          <a:solidFill>
            <a:schemeClr val="tx1"/>
          </a:solidFill>
          <a:ln w="28575" cap="flat" cmpd="sng" algn="ctr">
            <a:solidFill>
              <a:schemeClr val="accent1">
                <a:lumMod val="60000"/>
                <a:lumOff val="40000"/>
              </a:schemeClr>
            </a:solidFill>
            <a:prstDash val="solid"/>
            <a:round/>
            <a:headEnd type="none" w="med" len="med"/>
            <a:tailEnd type="arrow"/>
          </a:ln>
          <a:effectLst/>
        </p:spPr>
      </p:cxnSp>
      <p:sp>
        <p:nvSpPr>
          <p:cNvPr id="13" name="Rectangle 12"/>
          <p:cNvSpPr/>
          <p:nvPr/>
        </p:nvSpPr>
        <p:spPr>
          <a:xfrm>
            <a:off x="4684192" y="1380685"/>
            <a:ext cx="8619754" cy="1698927"/>
          </a:xfrm>
          <a:prstGeom prst="rect">
            <a:avLst/>
          </a:prstGeom>
        </p:spPr>
        <p:txBody>
          <a:bodyPr wrap="square">
            <a:spAutoFit/>
          </a:bodyPr>
          <a:lstStyle/>
          <a:p>
            <a:pPr algn="l" eaLnBrk="1" hangingPunct="1">
              <a:spcBef>
                <a:spcPct val="20000"/>
              </a:spcBef>
              <a:buClr>
                <a:schemeClr val="hlink"/>
              </a:buClr>
            </a:pPr>
            <a:r>
              <a:rPr lang="en-GB" dirty="0"/>
              <a:t>Assuming </a:t>
            </a:r>
          </a:p>
          <a:p>
            <a:pPr marL="719138" indent="-366713">
              <a:spcBef>
                <a:spcPct val="20000"/>
              </a:spcBef>
              <a:buClr>
                <a:schemeClr val="hlink"/>
              </a:buClr>
              <a:buFont typeface="Arial" panose="020B0604020202020204" pitchFamily="34" charset="0"/>
              <a:buChar char="•"/>
            </a:pPr>
            <a:r>
              <a:rPr lang="en-GB" dirty="0"/>
              <a:t>homogeneous fluid properties (</a:t>
            </a:r>
            <a:r>
              <a:rPr lang="en-GB" dirty="0">
                <a:latin typeface="Symbol" panose="05050102010706020507" pitchFamily="18" charset="2"/>
              </a:rPr>
              <a:t>r</a:t>
            </a:r>
            <a:r>
              <a:rPr lang="en-GB" dirty="0"/>
              <a:t> &amp; </a:t>
            </a:r>
            <a:r>
              <a:rPr lang="en-GB" dirty="0">
                <a:latin typeface="Symbol" panose="05050102010706020507" pitchFamily="18" charset="2"/>
              </a:rPr>
              <a:t>u)</a:t>
            </a:r>
          </a:p>
          <a:p>
            <a:pPr marL="719138" indent="-366713">
              <a:spcBef>
                <a:spcPct val="20000"/>
              </a:spcBef>
              <a:buClr>
                <a:schemeClr val="hlink"/>
              </a:buClr>
              <a:buFont typeface="Arial" panose="020B0604020202020204" pitchFamily="34" charset="0"/>
              <a:buChar char="•"/>
            </a:pPr>
            <a:r>
              <a:rPr lang="en-GB" dirty="0"/>
              <a:t>steady state (no change through time)</a:t>
            </a:r>
          </a:p>
          <a:p>
            <a:pPr marL="342900" indent="-342900">
              <a:spcBef>
                <a:spcPct val="20000"/>
              </a:spcBef>
              <a:buClr>
                <a:schemeClr val="hlink"/>
              </a:buClr>
              <a:buFont typeface="Arial" panose="020B0604020202020204" pitchFamily="34" charset="0"/>
              <a:buChar char="•"/>
            </a:pPr>
            <a:endParaRPr lang="en-GB" dirty="0"/>
          </a:p>
          <a:p>
            <a:pPr marL="342900" indent="-342900">
              <a:spcBef>
                <a:spcPct val="20000"/>
              </a:spcBef>
              <a:buClr>
                <a:schemeClr val="hlink"/>
              </a:buClr>
              <a:buFont typeface="Arial" panose="020B0604020202020204" pitchFamily="34" charset="0"/>
              <a:buChar char="•"/>
            </a:pPr>
            <a:endParaRPr lang="en-GB" dirty="0">
              <a:latin typeface="Symbol" panose="05050102010706020507" pitchFamily="18" charset="2"/>
            </a:endParaRPr>
          </a:p>
        </p:txBody>
      </p:sp>
      <p:pic>
        <p:nvPicPr>
          <p:cNvPr id="17" name="Picture 17"/>
          <p:cNvPicPr>
            <a:picLocks noChangeAspect="1" noChangeArrowheads="1"/>
          </p:cNvPicPr>
          <p:nvPr/>
        </p:nvPicPr>
        <p:blipFill rotWithShape="1">
          <a:blip r:embed="rId4" cstate="print"/>
          <a:srcRect r="56877"/>
          <a:stretch/>
        </p:blipFill>
        <p:spPr bwMode="auto">
          <a:xfrm>
            <a:off x="2067918" y="3242052"/>
            <a:ext cx="989898" cy="723900"/>
          </a:xfrm>
          <a:prstGeom prst="rect">
            <a:avLst/>
          </a:prstGeom>
          <a:noFill/>
          <a:ln w="28575">
            <a:noFill/>
            <a:miter lim="800000"/>
            <a:headEnd/>
            <a:tailEnd/>
          </a:ln>
          <a:effectLst/>
        </p:spPr>
      </p:pic>
      <p:pic>
        <p:nvPicPr>
          <p:cNvPr id="18" name="Picture 17"/>
          <p:cNvPicPr>
            <a:picLocks noChangeAspect="1" noChangeArrowheads="1"/>
          </p:cNvPicPr>
          <p:nvPr/>
        </p:nvPicPr>
        <p:blipFill rotWithShape="1">
          <a:blip r:embed="rId4" cstate="print"/>
          <a:srcRect l="54043"/>
          <a:stretch/>
        </p:blipFill>
        <p:spPr bwMode="auto">
          <a:xfrm>
            <a:off x="2753533" y="3242052"/>
            <a:ext cx="1054961" cy="723900"/>
          </a:xfrm>
          <a:prstGeom prst="rect">
            <a:avLst/>
          </a:prstGeom>
          <a:noFill/>
          <a:ln w="28575">
            <a:noFill/>
            <a:miter lim="800000"/>
            <a:headEnd/>
            <a:tailEnd/>
          </a:ln>
          <a:effectLst/>
        </p:spPr>
      </p:pic>
      <p:sp>
        <p:nvSpPr>
          <p:cNvPr id="4" name="Rectangle 3"/>
          <p:cNvSpPr/>
          <p:nvPr/>
        </p:nvSpPr>
        <p:spPr>
          <a:xfrm>
            <a:off x="4783050" y="2477107"/>
            <a:ext cx="4547011" cy="923330"/>
          </a:xfrm>
          <a:prstGeom prst="rect">
            <a:avLst/>
          </a:prstGeom>
        </p:spPr>
        <p:txBody>
          <a:bodyPr wrap="square">
            <a:spAutoFit/>
          </a:bodyPr>
          <a:lstStyle/>
          <a:p>
            <a:r>
              <a:rPr lang="en-US" b="1" dirty="0">
                <a:solidFill>
                  <a:srgbClr val="FF0000"/>
                </a:solidFill>
              </a:rPr>
              <a:t>This equation tells us the relationship of head in a cell to the other cells, but how do we get the absolute values? </a:t>
            </a:r>
            <a:endParaRPr lang="en-GB" b="1" dirty="0">
              <a:solidFill>
                <a:srgbClr val="FF0000"/>
              </a:solidFill>
            </a:endParaRPr>
          </a:p>
        </p:txBody>
      </p:sp>
      <p:sp>
        <p:nvSpPr>
          <p:cNvPr id="16" name="Rectangle 3">
            <a:extLst>
              <a:ext uri="{FF2B5EF4-FFF2-40B4-BE49-F238E27FC236}">
                <a16:creationId xmlns:a16="http://schemas.microsoft.com/office/drawing/2014/main" id="{26191331-781F-9D4B-98A1-D1A24E193700}"/>
              </a:ext>
            </a:extLst>
          </p:cNvPr>
          <p:cNvSpPr>
            <a:spLocks noChangeArrowheads="1"/>
          </p:cNvSpPr>
          <p:nvPr/>
        </p:nvSpPr>
        <p:spPr bwMode="auto">
          <a:xfrm>
            <a:off x="265215" y="817102"/>
            <a:ext cx="6346001" cy="5207000"/>
          </a:xfrm>
          <a:prstGeom prst="rect">
            <a:avLst/>
          </a:prstGeom>
          <a:noFill/>
          <a:ln w="9525">
            <a:noFill/>
            <a:miter lim="800000"/>
            <a:headEnd/>
            <a:tailEnd/>
          </a:ln>
          <a:effectLst/>
        </p:spPr>
        <p:txBody>
          <a:bodyPr/>
          <a:lstStyle/>
          <a:p>
            <a:pPr marL="533400" indent="-533400">
              <a:spcBef>
                <a:spcPct val="20000"/>
              </a:spcBef>
              <a:buClr>
                <a:schemeClr val="hlink"/>
              </a:buClr>
              <a:buFont typeface="+mj-lt"/>
              <a:buAutoNum type="arabicPeriod"/>
            </a:pPr>
            <a:r>
              <a:rPr lang="en-GB" b="1" dirty="0"/>
              <a:t>GW flow equation</a:t>
            </a:r>
          </a:p>
          <a:p>
            <a:pPr marL="533400" indent="-533400">
              <a:spcBef>
                <a:spcPct val="20000"/>
              </a:spcBef>
              <a:buClr>
                <a:schemeClr val="hlink"/>
              </a:buClr>
              <a:buFont typeface="+mj-lt"/>
              <a:buAutoNum type="arabicPeriod"/>
            </a:pPr>
            <a:endParaRPr lang="en-GB" b="1" dirty="0"/>
          </a:p>
          <a:p>
            <a:pPr marL="533400" indent="-533400">
              <a:spcBef>
                <a:spcPct val="20000"/>
              </a:spcBef>
              <a:buClr>
                <a:schemeClr val="hlink"/>
              </a:buClr>
              <a:buFont typeface="+mj-lt"/>
              <a:buAutoNum type="arabicPeriod"/>
            </a:pPr>
            <a:endParaRPr lang="en-GB" b="1" dirty="0"/>
          </a:p>
          <a:p>
            <a:pPr marL="533400" indent="-533400">
              <a:spcBef>
                <a:spcPct val="20000"/>
              </a:spcBef>
              <a:buClr>
                <a:schemeClr val="hlink"/>
              </a:buClr>
              <a:buFont typeface="+mj-lt"/>
              <a:buAutoNum type="arabicPeriod"/>
            </a:pPr>
            <a:endParaRPr lang="en-GB" b="1" dirty="0"/>
          </a:p>
          <a:p>
            <a:pPr marL="533400" indent="-533400">
              <a:spcBef>
                <a:spcPct val="20000"/>
              </a:spcBef>
              <a:buClr>
                <a:schemeClr val="hlink"/>
              </a:buClr>
              <a:buFont typeface="+mj-lt"/>
              <a:buAutoNum type="arabicPeriod"/>
            </a:pPr>
            <a:endParaRPr lang="en-GB" b="1" dirty="0"/>
          </a:p>
          <a:p>
            <a:pPr marL="533400" indent="-533400">
              <a:spcBef>
                <a:spcPct val="20000"/>
              </a:spcBef>
              <a:buClr>
                <a:schemeClr val="hlink"/>
              </a:buClr>
              <a:buFont typeface="+mj-lt"/>
              <a:buAutoNum type="arabicPeriod"/>
            </a:pPr>
            <a:endParaRPr lang="en-GB" b="1" dirty="0"/>
          </a:p>
          <a:p>
            <a:pPr marL="533400" indent="-533400">
              <a:spcBef>
                <a:spcPct val="20000"/>
              </a:spcBef>
              <a:buClr>
                <a:schemeClr val="hlink"/>
              </a:buClr>
              <a:buFont typeface="+mj-lt"/>
              <a:buAutoNum type="arabicPeriod"/>
            </a:pPr>
            <a:endParaRPr lang="en-GB" b="1" dirty="0"/>
          </a:p>
          <a:p>
            <a:pPr marL="533400" indent="-533400">
              <a:spcBef>
                <a:spcPct val="20000"/>
              </a:spcBef>
              <a:buClr>
                <a:schemeClr val="hlink"/>
              </a:buClr>
              <a:buFont typeface="+mj-lt"/>
              <a:buAutoNum type="arabicPeriod"/>
            </a:pPr>
            <a:endParaRPr lang="en-GB" b="1" dirty="0"/>
          </a:p>
          <a:p>
            <a:pPr>
              <a:spcBef>
                <a:spcPct val="20000"/>
              </a:spcBef>
              <a:buClr>
                <a:schemeClr val="hlink"/>
              </a:buClr>
            </a:pPr>
            <a:r>
              <a:rPr lang="en-GB" b="1" dirty="0"/>
              <a:t>     </a:t>
            </a:r>
          </a:p>
          <a:p>
            <a:pPr>
              <a:spcBef>
                <a:spcPct val="20000"/>
              </a:spcBef>
              <a:buClr>
                <a:schemeClr val="hlink"/>
              </a:buClr>
            </a:pPr>
            <a:endParaRPr lang="en-GB" b="1" dirty="0"/>
          </a:p>
          <a:p>
            <a:pPr marL="533400" indent="-533400">
              <a:spcBef>
                <a:spcPct val="20000"/>
              </a:spcBef>
              <a:buClr>
                <a:schemeClr val="hlink"/>
              </a:buClr>
              <a:buAutoNum type="arabicPeriod" startAt="2"/>
            </a:pPr>
            <a:r>
              <a:rPr lang="en-GB" b="1" dirty="0"/>
              <a:t>Flow domain			Absolute dimensions?</a:t>
            </a:r>
          </a:p>
          <a:p>
            <a:pPr lvl="8">
              <a:spcBef>
                <a:spcPct val="20000"/>
              </a:spcBef>
              <a:buClr>
                <a:schemeClr val="hlink"/>
              </a:buClr>
            </a:pPr>
            <a:r>
              <a:rPr lang="en-GB" b="1" dirty="0"/>
              <a:t>Discretisation? </a:t>
            </a:r>
          </a:p>
          <a:p>
            <a:pPr marL="533400" indent="-533400">
              <a:spcBef>
                <a:spcPct val="20000"/>
              </a:spcBef>
              <a:buClr>
                <a:schemeClr val="hlink"/>
              </a:buClr>
              <a:buAutoNum type="arabicPeriod" startAt="2"/>
            </a:pPr>
            <a:endParaRPr lang="en-GB" b="1" dirty="0"/>
          </a:p>
          <a:p>
            <a:pPr marL="533400" indent="-533400">
              <a:spcBef>
                <a:spcPct val="20000"/>
              </a:spcBef>
              <a:buClr>
                <a:schemeClr val="hlink"/>
              </a:buClr>
              <a:buAutoNum type="arabicPeriod" startAt="2"/>
            </a:pPr>
            <a:r>
              <a:rPr lang="en-GB" b="1" dirty="0"/>
              <a:t>Boundary Conditions - </a:t>
            </a:r>
            <a:r>
              <a:rPr lang="en-US" b="1" dirty="0"/>
              <a:t> we have to know the actual value of head somewhere in the problem..</a:t>
            </a:r>
            <a:r>
              <a:rPr lang="en-GB" b="1" dirty="0"/>
              <a:t>     </a:t>
            </a:r>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pPr>
            <a:endParaRPr lang="en-GB" b="1" dirty="0"/>
          </a:p>
          <a:p>
            <a:pPr marL="533400" indent="-533400">
              <a:spcBef>
                <a:spcPct val="20000"/>
              </a:spcBef>
              <a:buClr>
                <a:schemeClr val="hlink"/>
              </a:buClr>
              <a:buFontTx/>
              <a:buChar char="•"/>
            </a:pPr>
            <a:endParaRPr lang="en-GB" b="1" dirty="0">
              <a:solidFill>
                <a:schemeClr val="hlink"/>
              </a:solidFill>
            </a:endParaRPr>
          </a:p>
        </p:txBody>
      </p:sp>
      <p:sp>
        <p:nvSpPr>
          <p:cNvPr id="20" name="Rectangle 19">
            <a:extLst>
              <a:ext uri="{FF2B5EF4-FFF2-40B4-BE49-F238E27FC236}">
                <a16:creationId xmlns:a16="http://schemas.microsoft.com/office/drawing/2014/main" id="{4DB60842-C9AA-C645-80B5-D0AE9E288021}"/>
              </a:ext>
            </a:extLst>
          </p:cNvPr>
          <p:cNvSpPr/>
          <p:nvPr/>
        </p:nvSpPr>
        <p:spPr>
          <a:xfrm>
            <a:off x="820797" y="5200672"/>
            <a:ext cx="8729577" cy="2169825"/>
          </a:xfrm>
          <a:prstGeom prst="rect">
            <a:avLst/>
          </a:prstGeom>
        </p:spPr>
        <p:txBody>
          <a:bodyPr wrap="square">
            <a:spAutoFit/>
          </a:bodyPr>
          <a:lstStyle/>
          <a:p>
            <a:pPr algn="l" eaLnBrk="1" hangingPunct="1">
              <a:spcBef>
                <a:spcPct val="20000"/>
              </a:spcBef>
              <a:buClr>
                <a:schemeClr val="hlink"/>
              </a:buClr>
            </a:pPr>
            <a:endParaRPr lang="en-GB" sz="900" b="1" dirty="0"/>
          </a:p>
          <a:p>
            <a:pPr algn="l" eaLnBrk="1" hangingPunct="1">
              <a:spcBef>
                <a:spcPct val="20000"/>
              </a:spcBef>
              <a:buClr>
                <a:schemeClr val="hlink"/>
              </a:buClr>
            </a:pPr>
            <a:endParaRPr lang="en-GB" sz="900" b="1" dirty="0"/>
          </a:p>
          <a:p>
            <a:pPr algn="l"/>
            <a:r>
              <a:rPr lang="en-US" b="1" dirty="0"/>
              <a:t> </a:t>
            </a:r>
            <a:endParaRPr lang="en-GB" b="1" dirty="0"/>
          </a:p>
          <a:p>
            <a:pPr algn="l"/>
            <a:r>
              <a:rPr lang="en-US" b="1" dirty="0"/>
              <a:t>Boundary conditions can be;</a:t>
            </a:r>
            <a:endParaRPr lang="en-GB" b="1" dirty="0"/>
          </a:p>
          <a:p>
            <a:pPr marL="457200" indent="-457200">
              <a:buFont typeface="Arial" panose="020B0604020202020204" pitchFamily="34" charset="0"/>
              <a:buChar char="•"/>
            </a:pPr>
            <a:r>
              <a:rPr lang="en-US" b="1" dirty="0"/>
              <a:t>Known head – called </a:t>
            </a:r>
            <a:r>
              <a:rPr lang="en-US" b="1" i="1" dirty="0" err="1"/>
              <a:t>Dirichlet</a:t>
            </a:r>
            <a:r>
              <a:rPr lang="en-US" b="1" i="1" dirty="0"/>
              <a:t> condition </a:t>
            </a:r>
            <a:r>
              <a:rPr lang="en-US" b="1" dirty="0" err="1"/>
              <a:t>eg</a:t>
            </a:r>
            <a:r>
              <a:rPr lang="en-US" b="1" dirty="0"/>
              <a:t> water table</a:t>
            </a:r>
            <a:endParaRPr lang="en-GB" b="1" dirty="0"/>
          </a:p>
          <a:p>
            <a:pPr marL="457200" indent="-457200">
              <a:buFont typeface="Arial" panose="020B0604020202020204" pitchFamily="34" charset="0"/>
              <a:buChar char="•"/>
            </a:pPr>
            <a:r>
              <a:rPr lang="en-US" b="1" dirty="0"/>
              <a:t>Known flux – called </a:t>
            </a:r>
            <a:r>
              <a:rPr lang="en-US" b="1" i="1" dirty="0"/>
              <a:t>Neumann condition </a:t>
            </a:r>
            <a:r>
              <a:rPr lang="en-US" b="1" dirty="0" err="1"/>
              <a:t>eg</a:t>
            </a:r>
            <a:r>
              <a:rPr lang="en-US" b="1" dirty="0"/>
              <a:t> no flow boundary</a:t>
            </a:r>
            <a:endParaRPr lang="en-GB" b="1" dirty="0"/>
          </a:p>
          <a:p>
            <a:pPr algn="l" eaLnBrk="1" hangingPunct="1">
              <a:spcBef>
                <a:spcPct val="20000"/>
              </a:spcBef>
              <a:buClr>
                <a:schemeClr val="hlink"/>
              </a:buClr>
            </a:pPr>
            <a:endParaRPr lang="en-GB" b="1" dirty="0"/>
          </a:p>
          <a:p>
            <a:pPr algn="l" eaLnBrk="1" hangingPunct="1">
              <a:spcBef>
                <a:spcPct val="20000"/>
              </a:spcBef>
              <a:buClr>
                <a:schemeClr val="hlink"/>
              </a:buClr>
            </a:pPr>
            <a:endParaRPr lang="en-GB" b="1" dirty="0"/>
          </a:p>
        </p:txBody>
      </p:sp>
      <p:pic>
        <p:nvPicPr>
          <p:cNvPr id="21" name="Picture 12" descr="hydro9_13">
            <a:extLst>
              <a:ext uri="{FF2B5EF4-FFF2-40B4-BE49-F238E27FC236}">
                <a16:creationId xmlns:a16="http://schemas.microsoft.com/office/drawing/2014/main" id="{F6981653-EE70-B14E-933E-B7096768C5FE}"/>
              </a:ext>
            </a:extLst>
          </p:cNvPr>
          <p:cNvPicPr>
            <a:picLocks noChangeAspect="1" noChangeArrowheads="1"/>
          </p:cNvPicPr>
          <p:nvPr/>
        </p:nvPicPr>
        <p:blipFill rotWithShape="1">
          <a:blip r:embed="rId5" cstate="print"/>
          <a:srcRect l="42220"/>
          <a:stretch/>
        </p:blipFill>
        <p:spPr bwMode="auto">
          <a:xfrm>
            <a:off x="8661906" y="3604002"/>
            <a:ext cx="3039839" cy="2395635"/>
          </a:xfrm>
          <a:prstGeom prst="rect">
            <a:avLst/>
          </a:prstGeom>
          <a:noFill/>
          <a:ln w="9525">
            <a:noFill/>
            <a:miter lim="800000"/>
            <a:headEnd/>
            <a:tailEnd/>
          </a:ln>
          <a:effectLst/>
        </p:spPr>
      </p:pic>
      <p:pic>
        <p:nvPicPr>
          <p:cNvPr id="22" name="Picture 12" descr="hydro9_13">
            <a:extLst>
              <a:ext uri="{FF2B5EF4-FFF2-40B4-BE49-F238E27FC236}">
                <a16:creationId xmlns:a16="http://schemas.microsoft.com/office/drawing/2014/main" id="{EF32B573-9353-9D45-B5E4-9C833CE6EEFF}"/>
              </a:ext>
            </a:extLst>
          </p:cNvPr>
          <p:cNvPicPr>
            <a:picLocks noChangeAspect="1" noChangeArrowheads="1"/>
          </p:cNvPicPr>
          <p:nvPr/>
        </p:nvPicPr>
        <p:blipFill rotWithShape="1">
          <a:blip r:embed="rId5" cstate="print"/>
          <a:srcRect r="59439" b="-2533"/>
          <a:stretch/>
        </p:blipFill>
        <p:spPr bwMode="auto">
          <a:xfrm>
            <a:off x="9850068" y="148345"/>
            <a:ext cx="2133911" cy="2456311"/>
          </a:xfrm>
          <a:prstGeom prst="rect">
            <a:avLst/>
          </a:prstGeom>
          <a:noFill/>
          <a:ln w="9525">
            <a:noFill/>
            <a:miter lim="800000"/>
            <a:headEnd/>
            <a:tailEnd/>
          </a:ln>
          <a:effectLst/>
        </p:spPr>
      </p:pic>
      <p:pic>
        <p:nvPicPr>
          <p:cNvPr id="23" name="Picture 12" descr="hydro9_13">
            <a:extLst>
              <a:ext uri="{FF2B5EF4-FFF2-40B4-BE49-F238E27FC236}">
                <a16:creationId xmlns:a16="http://schemas.microsoft.com/office/drawing/2014/main" id="{8C2E6397-0169-BC44-A83D-2780FC7F51E6}"/>
              </a:ext>
            </a:extLst>
          </p:cNvPr>
          <p:cNvPicPr>
            <a:picLocks noChangeAspect="1" noChangeArrowheads="1"/>
          </p:cNvPicPr>
          <p:nvPr/>
        </p:nvPicPr>
        <p:blipFill rotWithShape="1">
          <a:blip r:embed="rId5" cstate="print"/>
          <a:srcRect r="63320" b="55337"/>
          <a:stretch/>
        </p:blipFill>
        <p:spPr bwMode="auto">
          <a:xfrm>
            <a:off x="6648212" y="3400438"/>
            <a:ext cx="1929732" cy="1069962"/>
          </a:xfrm>
          <a:prstGeom prst="rect">
            <a:avLst/>
          </a:prstGeom>
          <a:noFill/>
          <a:ln w="9525">
            <a:noFill/>
            <a:miter lim="800000"/>
            <a:headEnd/>
            <a:tailEnd/>
          </a:ln>
          <a:effectLst/>
        </p:spPr>
      </p:pic>
      <p:sp>
        <p:nvSpPr>
          <p:cNvPr id="24" name="Freeform 23">
            <a:extLst>
              <a:ext uri="{FF2B5EF4-FFF2-40B4-BE49-F238E27FC236}">
                <a16:creationId xmlns:a16="http://schemas.microsoft.com/office/drawing/2014/main" id="{5306C3D0-8ECE-B94A-A02A-87801298C1B9}"/>
              </a:ext>
            </a:extLst>
          </p:cNvPr>
          <p:cNvSpPr/>
          <p:nvPr/>
        </p:nvSpPr>
        <p:spPr>
          <a:xfrm>
            <a:off x="6860477" y="3886018"/>
            <a:ext cx="1669143" cy="1741714"/>
          </a:xfrm>
          <a:custGeom>
            <a:avLst/>
            <a:gdLst>
              <a:gd name="connsiteX0" fmla="*/ 0 w 1669143"/>
              <a:gd name="connsiteY0" fmla="*/ 580571 h 1741714"/>
              <a:gd name="connsiteX1" fmla="*/ 0 w 1669143"/>
              <a:gd name="connsiteY1" fmla="*/ 1741714 h 1741714"/>
              <a:gd name="connsiteX2" fmla="*/ 1669143 w 1669143"/>
              <a:gd name="connsiteY2" fmla="*/ 1741714 h 1741714"/>
              <a:gd name="connsiteX3" fmla="*/ 1669143 w 1669143"/>
              <a:gd name="connsiteY3" fmla="*/ 0 h 1741714"/>
              <a:gd name="connsiteX4" fmla="*/ 1436914 w 1669143"/>
              <a:gd name="connsiteY4" fmla="*/ 0 h 1741714"/>
              <a:gd name="connsiteX5" fmla="*/ 1074057 w 1669143"/>
              <a:gd name="connsiteY5" fmla="*/ 29028 h 1741714"/>
              <a:gd name="connsiteX6" fmla="*/ 827314 w 1669143"/>
              <a:gd name="connsiteY6" fmla="*/ 101600 h 1741714"/>
              <a:gd name="connsiteX7" fmla="*/ 667657 w 1669143"/>
              <a:gd name="connsiteY7" fmla="*/ 188686 h 1741714"/>
              <a:gd name="connsiteX8" fmla="*/ 435429 w 1669143"/>
              <a:gd name="connsiteY8" fmla="*/ 304800 h 1741714"/>
              <a:gd name="connsiteX9" fmla="*/ 174172 w 1669143"/>
              <a:gd name="connsiteY9" fmla="*/ 464457 h 1741714"/>
              <a:gd name="connsiteX10" fmla="*/ 0 w 1669143"/>
              <a:gd name="connsiteY10" fmla="*/ 580571 h 174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9143" h="1741714">
                <a:moveTo>
                  <a:pt x="0" y="580571"/>
                </a:moveTo>
                <a:lnTo>
                  <a:pt x="0" y="1741714"/>
                </a:lnTo>
                <a:lnTo>
                  <a:pt x="1669143" y="1741714"/>
                </a:lnTo>
                <a:lnTo>
                  <a:pt x="1669143" y="0"/>
                </a:lnTo>
                <a:lnTo>
                  <a:pt x="1436914" y="0"/>
                </a:lnTo>
                <a:lnTo>
                  <a:pt x="1074057" y="29028"/>
                </a:lnTo>
                <a:lnTo>
                  <a:pt x="827314" y="101600"/>
                </a:lnTo>
                <a:lnTo>
                  <a:pt x="667657" y="188686"/>
                </a:lnTo>
                <a:lnTo>
                  <a:pt x="435429" y="304800"/>
                </a:lnTo>
                <a:lnTo>
                  <a:pt x="174172" y="464457"/>
                </a:lnTo>
                <a:lnTo>
                  <a:pt x="0" y="580571"/>
                </a:lnTo>
                <a:close/>
              </a:path>
            </a:pathLst>
          </a:custGeom>
          <a:pattFill prst="lgGrid">
            <a:fgClr>
              <a:schemeClr val="accent1"/>
            </a:fgClr>
            <a:bgClr>
              <a:schemeClr val="bg1"/>
            </a:bgClr>
          </a:patt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1799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93C5DC-A338-3E4E-A2A6-46AC8C3699DB}"/>
              </a:ext>
            </a:extLst>
          </p:cNvPr>
          <p:cNvSpPr>
            <a:spLocks noGrp="1"/>
          </p:cNvSpPr>
          <p:nvPr>
            <p:ph idx="1"/>
          </p:nvPr>
        </p:nvSpPr>
        <p:spPr>
          <a:xfrm>
            <a:off x="389964" y="185830"/>
            <a:ext cx="11568953" cy="6492875"/>
          </a:xfrm>
        </p:spPr>
        <p:txBody>
          <a:bodyPr>
            <a:normAutofit/>
          </a:bodyPr>
          <a:lstStyle/>
          <a:p>
            <a:pPr marL="0" indent="0">
              <a:buNone/>
            </a:pPr>
            <a:r>
              <a:rPr lang="en-GB" sz="3200" dirty="0"/>
              <a:t>Boundary Conditions</a:t>
            </a:r>
          </a:p>
          <a:p>
            <a:pPr marL="0" indent="0">
              <a:buNone/>
            </a:pPr>
            <a:r>
              <a:rPr lang="en-GB" sz="2400" dirty="0">
                <a:solidFill>
                  <a:srgbClr val="FF0000"/>
                </a:solidFill>
              </a:rPr>
              <a:t>According to the MODFLOW Manual….</a:t>
            </a:r>
          </a:p>
          <a:p>
            <a:pPr marL="0" indent="0">
              <a:buNone/>
            </a:pPr>
            <a:r>
              <a:rPr lang="en-GB" sz="2400" dirty="0">
                <a:solidFill>
                  <a:srgbClr val="FF0000"/>
                </a:solidFill>
              </a:rPr>
              <a:t>IBOUND—is the boundary variable. </a:t>
            </a:r>
          </a:p>
          <a:p>
            <a:pPr marL="0" indent="0">
              <a:buNone/>
            </a:pPr>
            <a:r>
              <a:rPr lang="en-GB" sz="2400" dirty="0">
                <a:solidFill>
                  <a:srgbClr val="FF0000"/>
                </a:solidFill>
              </a:rPr>
              <a:t>One value is read for every model cell. </a:t>
            </a:r>
          </a:p>
          <a:p>
            <a:pPr fontAlgn="t"/>
            <a:r>
              <a:rPr lang="en-GB" sz="2400" dirty="0"/>
              <a:t>If IBOUND(J,I,K) &lt; 0, cell J,I,K has a constant head</a:t>
            </a:r>
          </a:p>
          <a:p>
            <a:pPr fontAlgn="t"/>
            <a:r>
              <a:rPr lang="en-GB" sz="2400" dirty="0"/>
              <a:t>If IBOUND(J,I,K) = 0, cell J,I,K is inactive (fixed head)</a:t>
            </a:r>
          </a:p>
          <a:p>
            <a:pPr fontAlgn="t"/>
            <a:r>
              <a:rPr lang="en-GB" sz="2400" dirty="0"/>
              <a:t>If IBOUND(J,I,K) &gt; 0, cell J,I,K is active (head can vary)</a:t>
            </a:r>
          </a:p>
          <a:p>
            <a:pPr marL="0" indent="0">
              <a:buNone/>
            </a:pPr>
            <a:r>
              <a:rPr lang="en-GB" sz="2400" dirty="0">
                <a:solidFill>
                  <a:srgbClr val="FF0000"/>
                </a:solidFill>
              </a:rPr>
              <a:t>These values are read in a layer at a time</a:t>
            </a:r>
          </a:p>
          <a:p>
            <a:pPr marL="0" indent="0">
              <a:buNone/>
            </a:pPr>
            <a:endParaRPr lang="en-GB" sz="2400" dirty="0">
              <a:solidFill>
                <a:srgbClr val="FF0000"/>
              </a:solidFill>
            </a:endParaRPr>
          </a:p>
          <a:p>
            <a:pPr marL="0" indent="0">
              <a:buNone/>
            </a:pPr>
            <a:r>
              <a:rPr lang="en-GB" sz="2400" b="1" dirty="0"/>
              <a:t>In your first </a:t>
            </a:r>
            <a:r>
              <a:rPr lang="en-GB" sz="2400" b="1" dirty="0" err="1"/>
              <a:t>FloPy</a:t>
            </a:r>
            <a:r>
              <a:rPr lang="en-GB" sz="2400" b="1" dirty="0"/>
              <a:t> model we had fixed (</a:t>
            </a:r>
            <a:r>
              <a:rPr lang="en-GB" sz="2400" b="1" dirty="0" err="1"/>
              <a:t>ibound</a:t>
            </a:r>
            <a:r>
              <a:rPr lang="en-GB" sz="2400" b="1" dirty="0"/>
              <a:t> inactive) cells on the boundaries </a:t>
            </a:r>
          </a:p>
          <a:p>
            <a:pPr marL="0" indent="0">
              <a:buNone/>
            </a:pPr>
            <a:r>
              <a:rPr lang="en-GB" sz="2400" b="1" dirty="0"/>
              <a:t>In contrast in your second model we set the cells as active (</a:t>
            </a:r>
            <a:r>
              <a:rPr lang="en-GB" sz="2400" b="1" dirty="0" err="1"/>
              <a:t>ibound</a:t>
            </a:r>
            <a:r>
              <a:rPr lang="en-GB" sz="2400" b="1" dirty="0"/>
              <a:t> active), allowing boundary head value to change.</a:t>
            </a:r>
          </a:p>
          <a:p>
            <a:endParaRPr lang="en-US" sz="1200" dirty="0"/>
          </a:p>
        </p:txBody>
      </p:sp>
    </p:spTree>
    <p:extLst>
      <p:ext uri="{BB962C8B-B14F-4D97-AF65-F5344CB8AC3E}">
        <p14:creationId xmlns:p14="http://schemas.microsoft.com/office/powerpoint/2010/main" val="105830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93C5DC-A338-3E4E-A2A6-46AC8C3699DB}"/>
              </a:ext>
            </a:extLst>
          </p:cNvPr>
          <p:cNvSpPr>
            <a:spLocks noGrp="1"/>
          </p:cNvSpPr>
          <p:nvPr>
            <p:ph idx="1"/>
          </p:nvPr>
        </p:nvSpPr>
        <p:spPr>
          <a:xfrm>
            <a:off x="595938" y="0"/>
            <a:ext cx="11040249" cy="8084457"/>
          </a:xfrm>
        </p:spPr>
        <p:txBody>
          <a:bodyPr>
            <a:normAutofit/>
          </a:bodyPr>
          <a:lstStyle/>
          <a:p>
            <a:pPr marL="0" indent="0">
              <a:spcBef>
                <a:spcPts val="1200"/>
              </a:spcBef>
              <a:buNone/>
            </a:pPr>
            <a:br>
              <a:rPr lang="en-GB" sz="2000" dirty="0"/>
            </a:br>
            <a:r>
              <a:rPr lang="en-GB" sz="3200" dirty="0"/>
              <a:t>Steady State</a:t>
            </a:r>
          </a:p>
          <a:p>
            <a:pPr marL="0" indent="0">
              <a:spcBef>
                <a:spcPts val="1200"/>
              </a:spcBef>
              <a:buNone/>
            </a:pPr>
            <a:r>
              <a:rPr lang="en-GB" sz="2400" dirty="0"/>
              <a:t>Groundwater flow models can be run as either steady state or transient and it is important to know which option you need  </a:t>
            </a:r>
          </a:p>
          <a:p>
            <a:pPr lvl="1">
              <a:spcBef>
                <a:spcPts val="1200"/>
              </a:spcBef>
            </a:pPr>
            <a:r>
              <a:rPr lang="en-GB" b="1" dirty="0">
                <a:solidFill>
                  <a:srgbClr val="FF0000"/>
                </a:solidFill>
              </a:rPr>
              <a:t>Steady state flow </a:t>
            </a:r>
            <a:r>
              <a:rPr lang="en-GB" dirty="0">
                <a:solidFill>
                  <a:srgbClr val="FF0000"/>
                </a:solidFill>
              </a:rPr>
              <a:t>occurs when the magnitude and direction of flow is constant with time throughout the entire domain.  </a:t>
            </a:r>
          </a:p>
          <a:p>
            <a:pPr lvl="1">
              <a:spcBef>
                <a:spcPts val="1200"/>
              </a:spcBef>
            </a:pPr>
            <a:r>
              <a:rPr lang="en-GB" b="1" dirty="0">
                <a:solidFill>
                  <a:srgbClr val="FF0000"/>
                </a:solidFill>
              </a:rPr>
              <a:t>Transient flow </a:t>
            </a:r>
            <a:r>
              <a:rPr lang="en-GB" dirty="0">
                <a:solidFill>
                  <a:srgbClr val="FF0000"/>
                </a:solidFill>
              </a:rPr>
              <a:t>occurs when the magnitude and direction of the flow changes with time. </a:t>
            </a:r>
          </a:p>
          <a:p>
            <a:pPr marL="0" indent="0">
              <a:spcBef>
                <a:spcPts val="1200"/>
              </a:spcBef>
              <a:buNone/>
            </a:pPr>
            <a:r>
              <a:rPr lang="en-GB" sz="2400" dirty="0"/>
              <a:t>This does not mean that in a steady state system there is no movement of groundwater, it simply means that the amount of water within the domain remains the same, and that the amount of water that flows into the system, is the same amount as flows out.</a:t>
            </a:r>
          </a:p>
          <a:p>
            <a:pPr marL="0" indent="0">
              <a:spcBef>
                <a:spcPts val="1200"/>
              </a:spcBef>
              <a:buNone/>
            </a:pPr>
            <a:br>
              <a:rPr lang="en-GB" sz="2000" dirty="0"/>
            </a:br>
            <a:endParaRPr lang="en-GB" sz="2000" dirty="0"/>
          </a:p>
          <a:p>
            <a:pPr marL="0" indent="0">
              <a:spcBef>
                <a:spcPts val="1200"/>
              </a:spcBef>
              <a:buNone/>
            </a:pPr>
            <a:endParaRPr lang="en-US" sz="1200" dirty="0"/>
          </a:p>
        </p:txBody>
      </p:sp>
    </p:spTree>
    <p:extLst>
      <p:ext uri="{BB962C8B-B14F-4D97-AF65-F5344CB8AC3E}">
        <p14:creationId xmlns:p14="http://schemas.microsoft.com/office/powerpoint/2010/main" val="498762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93C5DC-A338-3E4E-A2A6-46AC8C3699DB}"/>
              </a:ext>
            </a:extLst>
          </p:cNvPr>
          <p:cNvSpPr>
            <a:spLocks noGrp="1"/>
          </p:cNvSpPr>
          <p:nvPr>
            <p:ph idx="1"/>
          </p:nvPr>
        </p:nvSpPr>
        <p:spPr>
          <a:xfrm>
            <a:off x="595938" y="0"/>
            <a:ext cx="11040249" cy="8084457"/>
          </a:xfrm>
        </p:spPr>
        <p:txBody>
          <a:bodyPr>
            <a:normAutofit/>
          </a:bodyPr>
          <a:lstStyle/>
          <a:p>
            <a:pPr marL="0" indent="0">
              <a:spcBef>
                <a:spcPts val="1200"/>
              </a:spcBef>
              <a:buNone/>
            </a:pPr>
            <a:br>
              <a:rPr lang="en-GB" sz="1800" dirty="0"/>
            </a:br>
            <a:r>
              <a:rPr lang="en-GB" sz="3200" dirty="0"/>
              <a:t>Steady State</a:t>
            </a:r>
          </a:p>
          <a:p>
            <a:pPr marL="0" indent="0">
              <a:spcBef>
                <a:spcPts val="1200"/>
              </a:spcBef>
              <a:buNone/>
            </a:pPr>
            <a:r>
              <a:rPr lang="en-GB" sz="2400" dirty="0"/>
              <a:t>Groundwater flow models can be run as either steady state or transient and it is important to know which option your need  </a:t>
            </a:r>
          </a:p>
          <a:p>
            <a:pPr lvl="1">
              <a:spcBef>
                <a:spcPts val="1200"/>
              </a:spcBef>
            </a:pPr>
            <a:r>
              <a:rPr lang="en-GB" b="1" dirty="0">
                <a:solidFill>
                  <a:srgbClr val="FF0000"/>
                </a:solidFill>
              </a:rPr>
              <a:t>Steady state flow </a:t>
            </a:r>
            <a:r>
              <a:rPr lang="en-GB" dirty="0">
                <a:solidFill>
                  <a:srgbClr val="FF0000"/>
                </a:solidFill>
              </a:rPr>
              <a:t>occurs when the magnitude and direction of flow is constant with time throughout the entire domain.  </a:t>
            </a:r>
          </a:p>
          <a:p>
            <a:pPr lvl="1">
              <a:spcBef>
                <a:spcPts val="1200"/>
              </a:spcBef>
            </a:pPr>
            <a:r>
              <a:rPr lang="en-GB" b="1" dirty="0">
                <a:solidFill>
                  <a:srgbClr val="FF0000"/>
                </a:solidFill>
              </a:rPr>
              <a:t>Transient flow </a:t>
            </a:r>
            <a:r>
              <a:rPr lang="en-GB" dirty="0">
                <a:solidFill>
                  <a:srgbClr val="FF0000"/>
                </a:solidFill>
              </a:rPr>
              <a:t>occurs when the magnitude and direction of the flow changes with time. </a:t>
            </a:r>
          </a:p>
          <a:p>
            <a:pPr marL="0" indent="0">
              <a:spcBef>
                <a:spcPts val="1200"/>
              </a:spcBef>
              <a:buNone/>
            </a:pPr>
            <a:r>
              <a:rPr lang="en-GB" sz="2400" dirty="0"/>
              <a:t>This does not mean that in a steady state system there is no movement of groundwater, it simply means that the amount of water within the domain remains the same, and that the amount of water that flows into the system, is the same amount as flows out.</a:t>
            </a:r>
          </a:p>
          <a:p>
            <a:pPr marL="0" indent="0">
              <a:spcBef>
                <a:spcPts val="1200"/>
              </a:spcBef>
              <a:buNone/>
            </a:pPr>
            <a:endParaRPr lang="en-GB" sz="2400" dirty="0"/>
          </a:p>
          <a:p>
            <a:pPr marL="0" indent="0">
              <a:spcBef>
                <a:spcPts val="1200"/>
              </a:spcBef>
              <a:buNone/>
            </a:pPr>
            <a:r>
              <a:rPr lang="en-GB" sz="2400" dirty="0"/>
              <a:t>The </a:t>
            </a:r>
            <a:r>
              <a:rPr lang="en-GB" sz="2400" b="1" dirty="0"/>
              <a:t>steady state flow conditions simplify the groundwater flow equation significantly -</a:t>
            </a:r>
            <a:r>
              <a:rPr lang="en-GB" sz="2400" dirty="0"/>
              <a:t> time is no longer an independent variable and thus the storage term in the groundwater flow equation disappears; since there is no change in the amount of water within the domain (no change in hydraulic head) there is no change in the amount of water stored in the domain. </a:t>
            </a:r>
          </a:p>
          <a:p>
            <a:pPr marL="0" indent="0">
              <a:spcBef>
                <a:spcPts val="1200"/>
              </a:spcBef>
              <a:buNone/>
            </a:pPr>
            <a:br>
              <a:rPr lang="en-GB" sz="2000" dirty="0"/>
            </a:br>
            <a:endParaRPr lang="en-GB" sz="2000" dirty="0"/>
          </a:p>
          <a:p>
            <a:pPr marL="0" indent="0">
              <a:spcBef>
                <a:spcPts val="1200"/>
              </a:spcBef>
              <a:buNone/>
            </a:pPr>
            <a:endParaRPr lang="en-US" sz="1200" dirty="0"/>
          </a:p>
        </p:txBody>
      </p:sp>
    </p:spTree>
    <p:extLst>
      <p:ext uri="{BB962C8B-B14F-4D97-AF65-F5344CB8AC3E}">
        <p14:creationId xmlns:p14="http://schemas.microsoft.com/office/powerpoint/2010/main" val="2232628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93C5DC-A338-3E4E-A2A6-46AC8C3699DB}"/>
              </a:ext>
            </a:extLst>
          </p:cNvPr>
          <p:cNvSpPr>
            <a:spLocks noGrp="1"/>
          </p:cNvSpPr>
          <p:nvPr>
            <p:ph idx="1"/>
          </p:nvPr>
        </p:nvSpPr>
        <p:spPr>
          <a:xfrm>
            <a:off x="322729" y="0"/>
            <a:ext cx="6705600" cy="8084457"/>
          </a:xfrm>
        </p:spPr>
        <p:txBody>
          <a:bodyPr>
            <a:normAutofit/>
          </a:bodyPr>
          <a:lstStyle/>
          <a:p>
            <a:pPr marL="0" indent="0">
              <a:spcBef>
                <a:spcPts val="1200"/>
              </a:spcBef>
              <a:buNone/>
            </a:pPr>
            <a:br>
              <a:rPr lang="en-GB" sz="1800" dirty="0"/>
            </a:br>
            <a:r>
              <a:rPr lang="en-GB" sz="3200" dirty="0"/>
              <a:t>Steady State</a:t>
            </a:r>
          </a:p>
          <a:p>
            <a:pPr marL="0" indent="0">
              <a:spcBef>
                <a:spcPts val="1200"/>
              </a:spcBef>
              <a:buNone/>
            </a:pPr>
            <a:r>
              <a:rPr lang="en-GB" sz="2400" dirty="0"/>
              <a:t>So in order to run a pumping test you need to change to transient (non-steady) flow. </a:t>
            </a:r>
          </a:p>
          <a:p>
            <a:pPr marL="0" indent="0">
              <a:spcBef>
                <a:spcPts val="1200"/>
              </a:spcBef>
              <a:buNone/>
            </a:pPr>
            <a:endParaRPr lang="en-GB" sz="2400" dirty="0"/>
          </a:p>
          <a:p>
            <a:pPr marL="0" indent="0">
              <a:spcBef>
                <a:spcPts val="1200"/>
              </a:spcBef>
              <a:buNone/>
            </a:pPr>
            <a:r>
              <a:rPr lang="en-GB" sz="2400" dirty="0"/>
              <a:t>Over time the size of the cone of depression will expand</a:t>
            </a:r>
          </a:p>
          <a:p>
            <a:pPr marL="0" indent="0">
              <a:spcBef>
                <a:spcPts val="1200"/>
              </a:spcBef>
              <a:buNone/>
            </a:pPr>
            <a:endParaRPr lang="en-GB" sz="2400" dirty="0"/>
          </a:p>
          <a:p>
            <a:pPr marL="0" indent="0">
              <a:spcBef>
                <a:spcPts val="1200"/>
              </a:spcBef>
              <a:buNone/>
            </a:pPr>
            <a:r>
              <a:rPr lang="en-GB" sz="2400" dirty="0"/>
              <a:t>However, but with a constant pumping rate (and open boundaries that allow inflow of water) the model will evolve to reach a steady state.</a:t>
            </a:r>
            <a:br>
              <a:rPr lang="en-GB" sz="2000" dirty="0"/>
            </a:br>
            <a:endParaRPr lang="en-GB" sz="2000" dirty="0"/>
          </a:p>
          <a:p>
            <a:pPr marL="0" indent="0">
              <a:spcBef>
                <a:spcPts val="1200"/>
              </a:spcBef>
              <a:buNone/>
            </a:pPr>
            <a:endParaRPr lang="en-US" sz="1200" dirty="0"/>
          </a:p>
        </p:txBody>
      </p:sp>
      <p:pic>
        <p:nvPicPr>
          <p:cNvPr id="4" name="Content Placeholder 3">
            <a:extLst>
              <a:ext uri="{FF2B5EF4-FFF2-40B4-BE49-F238E27FC236}">
                <a16:creationId xmlns:a16="http://schemas.microsoft.com/office/drawing/2014/main" id="{92D6CF95-79B1-AB41-86D1-B995A4608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5829" y="199414"/>
            <a:ext cx="4746171" cy="6200462"/>
          </a:xfrm>
          <a:prstGeom prst="rect">
            <a:avLst/>
          </a:prstGeom>
        </p:spPr>
      </p:pic>
    </p:spTree>
    <p:extLst>
      <p:ext uri="{BB962C8B-B14F-4D97-AF65-F5344CB8AC3E}">
        <p14:creationId xmlns:p14="http://schemas.microsoft.com/office/powerpoint/2010/main" val="1320091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3663</TotalTime>
  <Words>2940</Words>
  <Application>Microsoft Macintosh PowerPoint</Application>
  <PresentationFormat>Widescreen</PresentationFormat>
  <Paragraphs>293</Paragraphs>
  <Slides>33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Symbol</vt:lpstr>
      <vt:lpstr>Wingdings</vt:lpstr>
      <vt:lpstr>Office Theme</vt:lpstr>
      <vt:lpstr>Introduction to FloPy Practical Week 8      Structure</vt:lpstr>
      <vt:lpstr>PowerPoint Presentation</vt:lpstr>
      <vt:lpstr>Fundamentals of Groundwater Flow Modelling</vt:lpstr>
      <vt:lpstr>Fundamentals of Groundwater Flow Modelling</vt:lpstr>
      <vt:lpstr>Fundamentals of Groundwater Flow Modelling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Sensitivity Analysis: Hydraulic Conductivity (K)</vt:lpstr>
      <vt:lpstr>Sensitivity Analysis: Hydraulic Conductivity (K)</vt:lpstr>
      <vt:lpstr>Ss affects time to reach steady state, but not head at steady state            </vt:lpstr>
      <vt:lpstr>Varying Sy has no effect with these parameter values</vt:lpstr>
      <vt:lpstr>General Lessons!</vt:lpstr>
      <vt:lpstr>Displaying results of sensitivity analysis</vt:lpstr>
      <vt:lpstr>Example plots for sensitivity analysis </vt:lpstr>
      <vt:lpstr>PowerPoint Presentation</vt:lpstr>
      <vt:lpstr>PowerPoint Presentation</vt:lpstr>
      <vt:lpstr>PowerPoint Presentation</vt:lpstr>
      <vt:lpstr>PowerPoint Presentation</vt:lpstr>
      <vt:lpstr>PowerPoint Presentation</vt:lpstr>
      <vt:lpstr>PowerPoint Presentation</vt:lpstr>
      <vt:lpstr>Some live coding…..</vt:lpstr>
      <vt:lpstr>Part A: Building a more realistic model        Part B:P Part B: Opportunity for extension work       </vt:lpstr>
      <vt:lpstr>Part A – Compulsory exercise</vt:lpstr>
      <vt:lpstr>Part A – Compulsory exercise</vt:lpstr>
      <vt:lpstr>Part A – Compulsory exercise</vt:lpstr>
      <vt:lpstr>Part B – for enthusiasts!</vt:lpstr>
      <vt:lpstr>Part B – for enthusiasts!</vt:lpstr>
      <vt:lpstr>Part B – for enthusiasts!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Modflow Practical 3</dc:title>
  <dc:creator>Hamish Robertson</dc:creator>
  <cp:lastModifiedBy>Fiona Whitaker</cp:lastModifiedBy>
  <cp:revision>39</cp:revision>
  <dcterms:created xsi:type="dcterms:W3CDTF">2017-11-15T17:52:46Z</dcterms:created>
  <dcterms:modified xsi:type="dcterms:W3CDTF">2018-11-19T15:03:36Z</dcterms:modified>
</cp:coreProperties>
</file>